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3" r:id="rId2"/>
    <p:sldId id="282" r:id="rId3"/>
    <p:sldId id="285" r:id="rId4"/>
    <p:sldId id="294" r:id="rId5"/>
    <p:sldId id="286" r:id="rId6"/>
    <p:sldId id="321" r:id="rId7"/>
    <p:sldId id="322" r:id="rId8"/>
    <p:sldId id="323" r:id="rId9"/>
    <p:sldId id="320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6" r:id="rId18"/>
    <p:sldId id="332" r:id="rId19"/>
    <p:sldId id="333" r:id="rId20"/>
    <p:sldId id="334" r:id="rId21"/>
    <p:sldId id="335" r:id="rId22"/>
    <p:sldId id="337" r:id="rId23"/>
    <p:sldId id="338" r:id="rId24"/>
    <p:sldId id="33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Dean" initials="JD" lastIdx="4" clrIdx="0">
    <p:extLst>
      <p:ext uri="{19B8F6BF-5375-455C-9EA6-DF929625EA0E}">
        <p15:presenceInfo xmlns:p15="http://schemas.microsoft.com/office/powerpoint/2012/main" userId="S::jdean@theadditiveagency.com::48d7c856-aa91-4f9a-9c9d-c7de74b978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7311"/>
    <a:srgbClr val="A2100B"/>
    <a:srgbClr val="3772A5"/>
    <a:srgbClr val="FFD445"/>
    <a:srgbClr val="F76900"/>
    <a:srgbClr val="707780"/>
    <a:srgbClr val="D74100"/>
    <a:srgbClr val="000000"/>
    <a:srgbClr val="404040"/>
    <a:srgbClr val="6D77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95"/>
    <p:restoredTop sz="89410"/>
  </p:normalViewPr>
  <p:slideViewPr>
    <p:cSldViewPr snapToGrid="0" snapToObjects="1">
      <p:cViewPr varScale="1">
        <p:scale>
          <a:sx n="149" d="100"/>
          <a:sy n="149" d="100"/>
        </p:scale>
        <p:origin x="944" y="184"/>
      </p:cViewPr>
      <p:guideLst/>
    </p:cSldViewPr>
  </p:slideViewPr>
  <p:outlineViewPr>
    <p:cViewPr>
      <p:scale>
        <a:sx n="33" d="100"/>
        <a:sy n="33" d="100"/>
      </p:scale>
      <p:origin x="0" y="-12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2" d="100"/>
        <a:sy n="152" d="100"/>
      </p:scale>
      <p:origin x="0" y="0"/>
    </p:cViewPr>
  </p:sorterViewPr>
  <p:notesViewPr>
    <p:cSldViewPr snapToGrid="0" snapToObjects="1">
      <p:cViewPr varScale="1">
        <p:scale>
          <a:sx n="114" d="100"/>
          <a:sy n="114" d="100"/>
        </p:scale>
        <p:origin x="354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97ECBE-AD96-49E2-8BD6-E220A527A90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031A37-122D-4D48-AAF2-E9ED3AF09C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 the world of Big Data being able to extract insights is key to help an organization make well informed decisions.</a:t>
          </a:r>
        </a:p>
      </dgm:t>
    </dgm:pt>
    <dgm:pt modelId="{A6F944B7-4D5A-4372-B808-B9244B9D978C}" type="parTrans" cxnId="{CD57FD5C-C029-44F5-B85A-6AFE28DBA0C2}">
      <dgm:prSet/>
      <dgm:spPr/>
      <dgm:t>
        <a:bodyPr/>
        <a:lstStyle/>
        <a:p>
          <a:endParaRPr lang="en-US"/>
        </a:p>
      </dgm:t>
    </dgm:pt>
    <dgm:pt modelId="{0EFE8256-A613-4FF8-BE2D-C6DCDD008CB6}" type="sibTrans" cxnId="{CD57FD5C-C029-44F5-B85A-6AFE28DBA0C2}">
      <dgm:prSet/>
      <dgm:spPr/>
      <dgm:t>
        <a:bodyPr/>
        <a:lstStyle/>
        <a:p>
          <a:endParaRPr lang="en-US"/>
        </a:p>
      </dgm:t>
    </dgm:pt>
    <dgm:pt modelId="{6C2D2387-C09A-444E-882A-C57561976D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In this case looking to a new market to open a business or buy a home can be challenging.  A way to solve this problem is to look to housing data. </a:t>
          </a:r>
        </a:p>
      </dgm:t>
    </dgm:pt>
    <dgm:pt modelId="{1C55F476-8EB0-4A99-B1CD-0F8A6723F7C0}" type="parTrans" cxnId="{02D062D4-6C41-4D7C-81E7-F40D2C59A0A6}">
      <dgm:prSet/>
      <dgm:spPr/>
      <dgm:t>
        <a:bodyPr/>
        <a:lstStyle/>
        <a:p>
          <a:endParaRPr lang="en-US"/>
        </a:p>
      </dgm:t>
    </dgm:pt>
    <dgm:pt modelId="{892E7F68-F991-47C8-B8BC-FFD4E1BE0AEB}" type="sibTrans" cxnId="{02D062D4-6C41-4D7C-81E7-F40D2C59A0A6}">
      <dgm:prSet/>
      <dgm:spPr/>
      <dgm:t>
        <a:bodyPr/>
        <a:lstStyle/>
        <a:p>
          <a:endParaRPr lang="en-US"/>
        </a:p>
      </dgm:t>
    </dgm:pt>
    <dgm:pt modelId="{DB13147E-BC0B-4F72-8CD5-7CCB3EEBD6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Specifically understanding historical returns, risk of an area, and by using forecasting techniques to distil where a business should be opened.</a:t>
          </a:r>
        </a:p>
      </dgm:t>
    </dgm:pt>
    <dgm:pt modelId="{CD37DA93-8772-48FE-A71A-EA661820162C}" type="parTrans" cxnId="{11EA1B92-FCBB-44AF-A11D-CCA29626CAF0}">
      <dgm:prSet/>
      <dgm:spPr/>
      <dgm:t>
        <a:bodyPr/>
        <a:lstStyle/>
        <a:p>
          <a:endParaRPr lang="en-US"/>
        </a:p>
      </dgm:t>
    </dgm:pt>
    <dgm:pt modelId="{DE431DA6-9319-4317-AD62-B85EF9D7D849}" type="sibTrans" cxnId="{11EA1B92-FCBB-44AF-A11D-CCA29626CAF0}">
      <dgm:prSet/>
      <dgm:spPr/>
      <dgm:t>
        <a:bodyPr/>
        <a:lstStyle/>
        <a:p>
          <a:endParaRPr lang="en-US"/>
        </a:p>
      </dgm:t>
    </dgm:pt>
    <dgm:pt modelId="{CFAD422D-8CDC-4378-BE08-FE044167C4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Big Data Analytics taught the </a:t>
          </a:r>
          <a:r>
            <a:rPr lang="en-US" dirty="0" err="1">
              <a:solidFill>
                <a:schemeClr val="bg1"/>
              </a:solidFill>
            </a:rPr>
            <a:t>OSEMi</a:t>
          </a:r>
          <a:r>
            <a:rPr lang="en-US" dirty="0">
              <a:solidFill>
                <a:schemeClr val="bg1"/>
              </a:solidFill>
            </a:rPr>
            <a:t> approach to help tackle any big data problem.</a:t>
          </a:r>
        </a:p>
      </dgm:t>
    </dgm:pt>
    <dgm:pt modelId="{9CD30410-0A0A-4F9B-ABB9-1EAC7F6CEB20}" type="parTrans" cxnId="{40744C59-946E-4CDA-83DB-A95D390BAFA4}">
      <dgm:prSet/>
      <dgm:spPr/>
      <dgm:t>
        <a:bodyPr/>
        <a:lstStyle/>
        <a:p>
          <a:endParaRPr lang="en-US"/>
        </a:p>
      </dgm:t>
    </dgm:pt>
    <dgm:pt modelId="{9CDFF924-C38D-46C1-90B1-111F8D9DA8C2}" type="sibTrans" cxnId="{40744C59-946E-4CDA-83DB-A95D390BAFA4}">
      <dgm:prSet/>
      <dgm:spPr/>
      <dgm:t>
        <a:bodyPr/>
        <a:lstStyle/>
        <a:p>
          <a:endParaRPr lang="en-US"/>
        </a:p>
      </dgm:t>
    </dgm:pt>
    <dgm:pt modelId="{EF2EF794-9F5F-48E8-9FB0-9654D0B8654B}" type="pres">
      <dgm:prSet presAssocID="{E997ECBE-AD96-49E2-8BD6-E220A527A90D}" presName="root" presStyleCnt="0">
        <dgm:presLayoutVars>
          <dgm:dir/>
          <dgm:resizeHandles val="exact"/>
        </dgm:presLayoutVars>
      </dgm:prSet>
      <dgm:spPr/>
    </dgm:pt>
    <dgm:pt modelId="{CFFB6728-2801-47E8-B65D-D4B47A78BEF9}" type="pres">
      <dgm:prSet presAssocID="{D3031A37-122D-4D48-AAF2-E9ED3AF09C59}" presName="compNode" presStyleCnt="0"/>
      <dgm:spPr/>
    </dgm:pt>
    <dgm:pt modelId="{534ECFD8-2686-4B26-A54F-A8CFCFC3CCB5}" type="pres">
      <dgm:prSet presAssocID="{D3031A37-122D-4D48-AAF2-E9ED3AF09C59}" presName="bgRect" presStyleLbl="bgShp" presStyleIdx="0" presStyleCnt="4" custScaleY="172803"/>
      <dgm:spPr>
        <a:solidFill>
          <a:srgbClr val="FFD445"/>
        </a:solidFill>
      </dgm:spPr>
    </dgm:pt>
    <dgm:pt modelId="{2C6231E8-AEA7-4F96-88C8-169189DF260E}" type="pres">
      <dgm:prSet presAssocID="{D3031A37-122D-4D48-AAF2-E9ED3AF09C5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38587C5-2251-4686-B430-1889915AA675}" type="pres">
      <dgm:prSet presAssocID="{D3031A37-122D-4D48-AAF2-E9ED3AF09C59}" presName="spaceRect" presStyleCnt="0"/>
      <dgm:spPr/>
    </dgm:pt>
    <dgm:pt modelId="{00FDB2E1-F1D5-4710-AF50-69F3EBE7138C}" type="pres">
      <dgm:prSet presAssocID="{D3031A37-122D-4D48-AAF2-E9ED3AF09C59}" presName="parTx" presStyleLbl="revTx" presStyleIdx="0" presStyleCnt="4">
        <dgm:presLayoutVars>
          <dgm:chMax val="0"/>
          <dgm:chPref val="0"/>
        </dgm:presLayoutVars>
      </dgm:prSet>
      <dgm:spPr/>
    </dgm:pt>
    <dgm:pt modelId="{C75BE25F-8D4B-4FD1-80DA-E42F86CAB914}" type="pres">
      <dgm:prSet presAssocID="{0EFE8256-A613-4FF8-BE2D-C6DCDD008CB6}" presName="sibTrans" presStyleCnt="0"/>
      <dgm:spPr/>
    </dgm:pt>
    <dgm:pt modelId="{5AF98777-D7DC-4B25-A13E-C3AE498C8B33}" type="pres">
      <dgm:prSet presAssocID="{6C2D2387-C09A-444E-882A-C57561976D98}" presName="compNode" presStyleCnt="0"/>
      <dgm:spPr/>
    </dgm:pt>
    <dgm:pt modelId="{6C237D4E-5B8A-4540-ABBB-4F5CD2853641}" type="pres">
      <dgm:prSet presAssocID="{6C2D2387-C09A-444E-882A-C57561976D98}" presName="bgRect" presStyleLbl="bgShp" presStyleIdx="1" presStyleCnt="4" custScaleY="126477"/>
      <dgm:spPr>
        <a:solidFill>
          <a:srgbClr val="3772A5"/>
        </a:solidFill>
      </dgm:spPr>
    </dgm:pt>
    <dgm:pt modelId="{A24CE825-6678-4BE9-B69F-69EA97DEEBCB}" type="pres">
      <dgm:prSet presAssocID="{6C2D2387-C09A-444E-882A-C57561976D9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23EE6AB7-CBC8-4491-A701-01BF7D47BDBB}" type="pres">
      <dgm:prSet presAssocID="{6C2D2387-C09A-444E-882A-C57561976D98}" presName="spaceRect" presStyleCnt="0"/>
      <dgm:spPr/>
    </dgm:pt>
    <dgm:pt modelId="{E9766088-797B-4482-8809-194361269775}" type="pres">
      <dgm:prSet presAssocID="{6C2D2387-C09A-444E-882A-C57561976D98}" presName="parTx" presStyleLbl="revTx" presStyleIdx="1" presStyleCnt="4">
        <dgm:presLayoutVars>
          <dgm:chMax val="0"/>
          <dgm:chPref val="0"/>
        </dgm:presLayoutVars>
      </dgm:prSet>
      <dgm:spPr/>
    </dgm:pt>
    <dgm:pt modelId="{697EE5C8-99EA-43BB-AED2-B6838C9FFEFB}" type="pres">
      <dgm:prSet presAssocID="{892E7F68-F991-47C8-B8BC-FFD4E1BE0AEB}" presName="sibTrans" presStyleCnt="0"/>
      <dgm:spPr/>
    </dgm:pt>
    <dgm:pt modelId="{EF670784-C966-49CB-AA8D-A423A256E238}" type="pres">
      <dgm:prSet presAssocID="{DB13147E-BC0B-4F72-8CD5-7CCB3EEBD637}" presName="compNode" presStyleCnt="0"/>
      <dgm:spPr/>
    </dgm:pt>
    <dgm:pt modelId="{DF9F0D2F-3E0B-4B8B-B1CD-A6948ED458B0}" type="pres">
      <dgm:prSet presAssocID="{DB13147E-BC0B-4F72-8CD5-7CCB3EEBD637}" presName="bgRect" presStyleLbl="bgShp" presStyleIdx="2" presStyleCnt="4" custScaleY="123319"/>
      <dgm:spPr>
        <a:solidFill>
          <a:srgbClr val="FFD445"/>
        </a:solidFill>
      </dgm:spPr>
    </dgm:pt>
    <dgm:pt modelId="{BE3DC110-D47B-4331-A462-C4A95AD1F6D0}" type="pres">
      <dgm:prSet presAssocID="{DB13147E-BC0B-4F72-8CD5-7CCB3EEBD63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FFA507EF-08E8-485F-971D-20960EEFD7BA}" type="pres">
      <dgm:prSet presAssocID="{DB13147E-BC0B-4F72-8CD5-7CCB3EEBD637}" presName="spaceRect" presStyleCnt="0"/>
      <dgm:spPr/>
    </dgm:pt>
    <dgm:pt modelId="{E9124030-730A-4EAB-8B31-566475DDF60B}" type="pres">
      <dgm:prSet presAssocID="{DB13147E-BC0B-4F72-8CD5-7CCB3EEBD637}" presName="parTx" presStyleLbl="revTx" presStyleIdx="2" presStyleCnt="4">
        <dgm:presLayoutVars>
          <dgm:chMax val="0"/>
          <dgm:chPref val="0"/>
        </dgm:presLayoutVars>
      </dgm:prSet>
      <dgm:spPr/>
    </dgm:pt>
    <dgm:pt modelId="{BFF08E68-CB53-4D9A-A7DB-050015C2B3CC}" type="pres">
      <dgm:prSet presAssocID="{DE431DA6-9319-4317-AD62-B85EF9D7D849}" presName="sibTrans" presStyleCnt="0"/>
      <dgm:spPr/>
    </dgm:pt>
    <dgm:pt modelId="{6941CAC8-C74F-4F4E-88C3-32A13D2E615E}" type="pres">
      <dgm:prSet presAssocID="{CFAD422D-8CDC-4378-BE08-FE044167C4DC}" presName="compNode" presStyleCnt="0"/>
      <dgm:spPr/>
    </dgm:pt>
    <dgm:pt modelId="{305EFB63-AF52-4D19-92A2-FF462C2AFD8A}" type="pres">
      <dgm:prSet presAssocID="{CFAD422D-8CDC-4378-BE08-FE044167C4DC}" presName="bgRect" presStyleLbl="bgShp" presStyleIdx="3" presStyleCnt="4"/>
      <dgm:spPr>
        <a:solidFill>
          <a:srgbClr val="3772A5"/>
        </a:solidFill>
      </dgm:spPr>
    </dgm:pt>
    <dgm:pt modelId="{EB317B70-8F95-4A74-BC37-EED2138A3E05}" type="pres">
      <dgm:prSet presAssocID="{CFAD422D-8CDC-4378-BE08-FE044167C4D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90C6233-490A-4741-A959-6A85C3E74300}" type="pres">
      <dgm:prSet presAssocID="{CFAD422D-8CDC-4378-BE08-FE044167C4DC}" presName="spaceRect" presStyleCnt="0"/>
      <dgm:spPr/>
    </dgm:pt>
    <dgm:pt modelId="{42937473-8D71-4720-9771-80380A74D329}" type="pres">
      <dgm:prSet presAssocID="{CFAD422D-8CDC-4378-BE08-FE044167C4D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0744C59-946E-4CDA-83DB-A95D390BAFA4}" srcId="{E997ECBE-AD96-49E2-8BD6-E220A527A90D}" destId="{CFAD422D-8CDC-4378-BE08-FE044167C4DC}" srcOrd="3" destOrd="0" parTransId="{9CD30410-0A0A-4F9B-ABB9-1EAC7F6CEB20}" sibTransId="{9CDFF924-C38D-46C1-90B1-111F8D9DA8C2}"/>
    <dgm:cxn modelId="{CD57FD5C-C029-44F5-B85A-6AFE28DBA0C2}" srcId="{E997ECBE-AD96-49E2-8BD6-E220A527A90D}" destId="{D3031A37-122D-4D48-AAF2-E9ED3AF09C59}" srcOrd="0" destOrd="0" parTransId="{A6F944B7-4D5A-4372-B808-B9244B9D978C}" sibTransId="{0EFE8256-A613-4FF8-BE2D-C6DCDD008CB6}"/>
    <dgm:cxn modelId="{3FDF5891-C50F-43B2-B22A-4C0EA8125F25}" type="presOf" srcId="{DB13147E-BC0B-4F72-8CD5-7CCB3EEBD637}" destId="{E9124030-730A-4EAB-8B31-566475DDF60B}" srcOrd="0" destOrd="0" presId="urn:microsoft.com/office/officeart/2018/2/layout/IconVerticalSolidList"/>
    <dgm:cxn modelId="{11EA1B92-FCBB-44AF-A11D-CCA29626CAF0}" srcId="{E997ECBE-AD96-49E2-8BD6-E220A527A90D}" destId="{DB13147E-BC0B-4F72-8CD5-7CCB3EEBD637}" srcOrd="2" destOrd="0" parTransId="{CD37DA93-8772-48FE-A71A-EA661820162C}" sibTransId="{DE431DA6-9319-4317-AD62-B85EF9D7D849}"/>
    <dgm:cxn modelId="{924DEB96-0189-442E-809E-5F9A90A009C0}" type="presOf" srcId="{CFAD422D-8CDC-4378-BE08-FE044167C4DC}" destId="{42937473-8D71-4720-9771-80380A74D329}" srcOrd="0" destOrd="0" presId="urn:microsoft.com/office/officeart/2018/2/layout/IconVerticalSolidList"/>
    <dgm:cxn modelId="{2EAB6E99-D722-4CAB-9833-4A4C532F835E}" type="presOf" srcId="{D3031A37-122D-4D48-AAF2-E9ED3AF09C59}" destId="{00FDB2E1-F1D5-4710-AF50-69F3EBE7138C}" srcOrd="0" destOrd="0" presId="urn:microsoft.com/office/officeart/2018/2/layout/IconVerticalSolidList"/>
    <dgm:cxn modelId="{ED206DC2-255B-4419-AEFE-CE787B40DB0D}" type="presOf" srcId="{E997ECBE-AD96-49E2-8BD6-E220A527A90D}" destId="{EF2EF794-9F5F-48E8-9FB0-9654D0B8654B}" srcOrd="0" destOrd="0" presId="urn:microsoft.com/office/officeart/2018/2/layout/IconVerticalSolidList"/>
    <dgm:cxn modelId="{02D062D4-6C41-4D7C-81E7-F40D2C59A0A6}" srcId="{E997ECBE-AD96-49E2-8BD6-E220A527A90D}" destId="{6C2D2387-C09A-444E-882A-C57561976D98}" srcOrd="1" destOrd="0" parTransId="{1C55F476-8EB0-4A99-B1CD-0F8A6723F7C0}" sibTransId="{892E7F68-F991-47C8-B8BC-FFD4E1BE0AEB}"/>
    <dgm:cxn modelId="{1C2388D4-94FC-43BA-8F76-369B4190057A}" type="presOf" srcId="{6C2D2387-C09A-444E-882A-C57561976D98}" destId="{E9766088-797B-4482-8809-194361269775}" srcOrd="0" destOrd="0" presId="urn:microsoft.com/office/officeart/2018/2/layout/IconVerticalSolidList"/>
    <dgm:cxn modelId="{42E9C6A7-77E8-409A-A98C-13D30D86D126}" type="presParOf" srcId="{EF2EF794-9F5F-48E8-9FB0-9654D0B8654B}" destId="{CFFB6728-2801-47E8-B65D-D4B47A78BEF9}" srcOrd="0" destOrd="0" presId="urn:microsoft.com/office/officeart/2018/2/layout/IconVerticalSolidList"/>
    <dgm:cxn modelId="{C9AFBD8A-689B-47E2-9F27-7580D93B22D3}" type="presParOf" srcId="{CFFB6728-2801-47E8-B65D-D4B47A78BEF9}" destId="{534ECFD8-2686-4B26-A54F-A8CFCFC3CCB5}" srcOrd="0" destOrd="0" presId="urn:microsoft.com/office/officeart/2018/2/layout/IconVerticalSolidList"/>
    <dgm:cxn modelId="{BE0DBCE0-34E9-4ECC-8022-EE732AB007E2}" type="presParOf" srcId="{CFFB6728-2801-47E8-B65D-D4B47A78BEF9}" destId="{2C6231E8-AEA7-4F96-88C8-169189DF260E}" srcOrd="1" destOrd="0" presId="urn:microsoft.com/office/officeart/2018/2/layout/IconVerticalSolidList"/>
    <dgm:cxn modelId="{C0715A7C-9FC1-4AF7-A74A-BC33F8CB18A2}" type="presParOf" srcId="{CFFB6728-2801-47E8-B65D-D4B47A78BEF9}" destId="{438587C5-2251-4686-B430-1889915AA675}" srcOrd="2" destOrd="0" presId="urn:microsoft.com/office/officeart/2018/2/layout/IconVerticalSolidList"/>
    <dgm:cxn modelId="{90B7D92C-4756-4905-BFE4-ACB4FFAAE0BF}" type="presParOf" srcId="{CFFB6728-2801-47E8-B65D-D4B47A78BEF9}" destId="{00FDB2E1-F1D5-4710-AF50-69F3EBE7138C}" srcOrd="3" destOrd="0" presId="urn:microsoft.com/office/officeart/2018/2/layout/IconVerticalSolidList"/>
    <dgm:cxn modelId="{200CE78F-DD09-4B9A-A426-11AB60DE3F6C}" type="presParOf" srcId="{EF2EF794-9F5F-48E8-9FB0-9654D0B8654B}" destId="{C75BE25F-8D4B-4FD1-80DA-E42F86CAB914}" srcOrd="1" destOrd="0" presId="urn:microsoft.com/office/officeart/2018/2/layout/IconVerticalSolidList"/>
    <dgm:cxn modelId="{C2859487-7A7A-4B1D-93A3-EFE89948904E}" type="presParOf" srcId="{EF2EF794-9F5F-48E8-9FB0-9654D0B8654B}" destId="{5AF98777-D7DC-4B25-A13E-C3AE498C8B33}" srcOrd="2" destOrd="0" presId="urn:microsoft.com/office/officeart/2018/2/layout/IconVerticalSolidList"/>
    <dgm:cxn modelId="{CE255DDF-E405-4FC1-9755-28C005A438A9}" type="presParOf" srcId="{5AF98777-D7DC-4B25-A13E-C3AE498C8B33}" destId="{6C237D4E-5B8A-4540-ABBB-4F5CD2853641}" srcOrd="0" destOrd="0" presId="urn:microsoft.com/office/officeart/2018/2/layout/IconVerticalSolidList"/>
    <dgm:cxn modelId="{B261D807-22C3-4063-94A5-1117BDD14A95}" type="presParOf" srcId="{5AF98777-D7DC-4B25-A13E-C3AE498C8B33}" destId="{A24CE825-6678-4BE9-B69F-69EA97DEEBCB}" srcOrd="1" destOrd="0" presId="urn:microsoft.com/office/officeart/2018/2/layout/IconVerticalSolidList"/>
    <dgm:cxn modelId="{83C29A46-9F47-410C-9A0B-BC17F705C5C9}" type="presParOf" srcId="{5AF98777-D7DC-4B25-A13E-C3AE498C8B33}" destId="{23EE6AB7-CBC8-4491-A701-01BF7D47BDBB}" srcOrd="2" destOrd="0" presId="urn:microsoft.com/office/officeart/2018/2/layout/IconVerticalSolidList"/>
    <dgm:cxn modelId="{EFF141BD-6482-449A-8B0D-AD41E7093367}" type="presParOf" srcId="{5AF98777-D7DC-4B25-A13E-C3AE498C8B33}" destId="{E9766088-797B-4482-8809-194361269775}" srcOrd="3" destOrd="0" presId="urn:microsoft.com/office/officeart/2018/2/layout/IconVerticalSolidList"/>
    <dgm:cxn modelId="{7EA7A904-EAB5-481D-9FC0-9EFE31D6016B}" type="presParOf" srcId="{EF2EF794-9F5F-48E8-9FB0-9654D0B8654B}" destId="{697EE5C8-99EA-43BB-AED2-B6838C9FFEFB}" srcOrd="3" destOrd="0" presId="urn:microsoft.com/office/officeart/2018/2/layout/IconVerticalSolidList"/>
    <dgm:cxn modelId="{ACDD5EF0-D95C-463D-9C15-07194310E7D9}" type="presParOf" srcId="{EF2EF794-9F5F-48E8-9FB0-9654D0B8654B}" destId="{EF670784-C966-49CB-AA8D-A423A256E238}" srcOrd="4" destOrd="0" presId="urn:microsoft.com/office/officeart/2018/2/layout/IconVerticalSolidList"/>
    <dgm:cxn modelId="{104B29C9-245F-4296-B01A-AE0D00D509B0}" type="presParOf" srcId="{EF670784-C966-49CB-AA8D-A423A256E238}" destId="{DF9F0D2F-3E0B-4B8B-B1CD-A6948ED458B0}" srcOrd="0" destOrd="0" presId="urn:microsoft.com/office/officeart/2018/2/layout/IconVerticalSolidList"/>
    <dgm:cxn modelId="{755F79ED-AE61-4483-8B3E-8EBD70EDB8AD}" type="presParOf" srcId="{EF670784-C966-49CB-AA8D-A423A256E238}" destId="{BE3DC110-D47B-4331-A462-C4A95AD1F6D0}" srcOrd="1" destOrd="0" presId="urn:microsoft.com/office/officeart/2018/2/layout/IconVerticalSolidList"/>
    <dgm:cxn modelId="{16F3952B-8FE2-4FB0-A9B9-14895C50388E}" type="presParOf" srcId="{EF670784-C966-49CB-AA8D-A423A256E238}" destId="{FFA507EF-08E8-485F-971D-20960EEFD7BA}" srcOrd="2" destOrd="0" presId="urn:microsoft.com/office/officeart/2018/2/layout/IconVerticalSolidList"/>
    <dgm:cxn modelId="{CB483052-466B-4AF0-8230-6DE3EDA601AC}" type="presParOf" srcId="{EF670784-C966-49CB-AA8D-A423A256E238}" destId="{E9124030-730A-4EAB-8B31-566475DDF60B}" srcOrd="3" destOrd="0" presId="urn:microsoft.com/office/officeart/2018/2/layout/IconVerticalSolidList"/>
    <dgm:cxn modelId="{2B7A12C4-9368-4441-A41D-B356F81472A8}" type="presParOf" srcId="{EF2EF794-9F5F-48E8-9FB0-9654D0B8654B}" destId="{BFF08E68-CB53-4D9A-A7DB-050015C2B3CC}" srcOrd="5" destOrd="0" presId="urn:microsoft.com/office/officeart/2018/2/layout/IconVerticalSolidList"/>
    <dgm:cxn modelId="{3D33CB1D-13E1-426C-BACC-A296A9522218}" type="presParOf" srcId="{EF2EF794-9F5F-48E8-9FB0-9654D0B8654B}" destId="{6941CAC8-C74F-4F4E-88C3-32A13D2E615E}" srcOrd="6" destOrd="0" presId="urn:microsoft.com/office/officeart/2018/2/layout/IconVerticalSolidList"/>
    <dgm:cxn modelId="{4C3DECAB-EF31-4E2F-998D-AFC61A774D44}" type="presParOf" srcId="{6941CAC8-C74F-4F4E-88C3-32A13D2E615E}" destId="{305EFB63-AF52-4D19-92A2-FF462C2AFD8A}" srcOrd="0" destOrd="0" presId="urn:microsoft.com/office/officeart/2018/2/layout/IconVerticalSolidList"/>
    <dgm:cxn modelId="{5698F177-A237-43ED-BAAA-9088E85DDE90}" type="presParOf" srcId="{6941CAC8-C74F-4F4E-88C3-32A13D2E615E}" destId="{EB317B70-8F95-4A74-BC37-EED2138A3E05}" srcOrd="1" destOrd="0" presId="urn:microsoft.com/office/officeart/2018/2/layout/IconVerticalSolidList"/>
    <dgm:cxn modelId="{4AD83510-4ACB-4843-BDA5-6D21718523C6}" type="presParOf" srcId="{6941CAC8-C74F-4F4E-88C3-32A13D2E615E}" destId="{390C6233-490A-4741-A959-6A85C3E74300}" srcOrd="2" destOrd="0" presId="urn:microsoft.com/office/officeart/2018/2/layout/IconVerticalSolidList"/>
    <dgm:cxn modelId="{D33372D2-C5DB-4D74-8427-9255DB7CEDD9}" type="presParOf" srcId="{6941CAC8-C74F-4F4E-88C3-32A13D2E615E}" destId="{42937473-8D71-4720-9771-80380A74D3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97ECBE-AD96-49E2-8BD6-E220A527A90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031A37-122D-4D48-AAF2-E9ED3AF09C5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>
              <a:solidFill>
                <a:schemeClr val="bg1"/>
              </a:solidFill>
            </a:rPr>
            <a:t>The goal we set out today is to predict the rating of a list of comments using classification algorithms and different cleaning techniques. </a:t>
          </a:r>
          <a:endParaRPr lang="en-US" sz="1200" dirty="0">
            <a:solidFill>
              <a:schemeClr val="bg1"/>
            </a:solidFill>
          </a:endParaRPr>
        </a:p>
      </dgm:t>
    </dgm:pt>
    <dgm:pt modelId="{A6F944B7-4D5A-4372-B808-B9244B9D978C}" type="parTrans" cxnId="{CD57FD5C-C029-44F5-B85A-6AFE28DBA0C2}">
      <dgm:prSet/>
      <dgm:spPr/>
      <dgm:t>
        <a:bodyPr/>
        <a:lstStyle/>
        <a:p>
          <a:endParaRPr lang="en-US"/>
        </a:p>
      </dgm:t>
    </dgm:pt>
    <dgm:pt modelId="{0EFE8256-A613-4FF8-BE2D-C6DCDD008CB6}" type="sibTrans" cxnId="{CD57FD5C-C029-44F5-B85A-6AFE28DBA0C2}">
      <dgm:prSet/>
      <dgm:spPr/>
      <dgm:t>
        <a:bodyPr/>
        <a:lstStyle/>
        <a:p>
          <a:endParaRPr lang="en-US"/>
        </a:p>
      </dgm:t>
    </dgm:pt>
    <dgm:pt modelId="{6C2D2387-C09A-444E-882A-C57561976D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>
              <a:solidFill>
                <a:schemeClr val="bg1"/>
              </a:solidFill>
            </a:rPr>
            <a:t>The exhaustive list of items includes tokenizing, filtering, pre-processing the word list. </a:t>
          </a:r>
        </a:p>
      </dgm:t>
    </dgm:pt>
    <dgm:pt modelId="{1C55F476-8EB0-4A99-B1CD-0F8A6723F7C0}" type="parTrans" cxnId="{02D062D4-6C41-4D7C-81E7-F40D2C59A0A6}">
      <dgm:prSet/>
      <dgm:spPr/>
      <dgm:t>
        <a:bodyPr/>
        <a:lstStyle/>
        <a:p>
          <a:endParaRPr lang="en-US"/>
        </a:p>
      </dgm:t>
    </dgm:pt>
    <dgm:pt modelId="{892E7F68-F991-47C8-B8BC-FFD4E1BE0AEB}" type="sibTrans" cxnId="{02D062D4-6C41-4D7C-81E7-F40D2C59A0A6}">
      <dgm:prSet/>
      <dgm:spPr/>
      <dgm:t>
        <a:bodyPr/>
        <a:lstStyle/>
        <a:p>
          <a:endParaRPr lang="en-US"/>
        </a:p>
      </dgm:t>
    </dgm:pt>
    <dgm:pt modelId="{DB13147E-BC0B-4F72-8CD5-7CCB3EEBD63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>
              <a:solidFill>
                <a:schemeClr val="bg1"/>
              </a:solidFill>
            </a:rPr>
            <a:t>Then apply feature engineering techniques that span Unigrams, Bigrams, and all the way to subjectivity. </a:t>
          </a:r>
        </a:p>
      </dgm:t>
    </dgm:pt>
    <dgm:pt modelId="{CD37DA93-8772-48FE-A71A-EA661820162C}" type="parTrans" cxnId="{11EA1B92-FCBB-44AF-A11D-CCA29626CAF0}">
      <dgm:prSet/>
      <dgm:spPr/>
      <dgm:t>
        <a:bodyPr/>
        <a:lstStyle/>
        <a:p>
          <a:endParaRPr lang="en-US"/>
        </a:p>
      </dgm:t>
    </dgm:pt>
    <dgm:pt modelId="{DE431DA6-9319-4317-AD62-B85EF9D7D849}" type="sibTrans" cxnId="{11EA1B92-FCBB-44AF-A11D-CCA29626CAF0}">
      <dgm:prSet/>
      <dgm:spPr/>
      <dgm:t>
        <a:bodyPr/>
        <a:lstStyle/>
        <a:p>
          <a:endParaRPr lang="en-US"/>
        </a:p>
      </dgm:t>
    </dgm:pt>
    <dgm:pt modelId="{CFAD422D-8CDC-4378-BE08-FE044167C4D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>
              <a:solidFill>
                <a:schemeClr val="bg1"/>
              </a:solidFill>
            </a:rPr>
            <a:t>Then use multiple models like Bayes Classifier, Random Forest, and Support Vector Machine Classification. To round off the analysis, we used cross-validation to help prove the results will help in the prediction task.</a:t>
          </a:r>
        </a:p>
      </dgm:t>
    </dgm:pt>
    <dgm:pt modelId="{9CD30410-0A0A-4F9B-ABB9-1EAC7F6CEB20}" type="parTrans" cxnId="{40744C59-946E-4CDA-83DB-A95D390BAFA4}">
      <dgm:prSet/>
      <dgm:spPr/>
      <dgm:t>
        <a:bodyPr/>
        <a:lstStyle/>
        <a:p>
          <a:endParaRPr lang="en-US"/>
        </a:p>
      </dgm:t>
    </dgm:pt>
    <dgm:pt modelId="{9CDFF924-C38D-46C1-90B1-111F8D9DA8C2}" type="sibTrans" cxnId="{40744C59-946E-4CDA-83DB-A95D390BAFA4}">
      <dgm:prSet/>
      <dgm:spPr/>
      <dgm:t>
        <a:bodyPr/>
        <a:lstStyle/>
        <a:p>
          <a:endParaRPr lang="en-US"/>
        </a:p>
      </dgm:t>
    </dgm:pt>
    <dgm:pt modelId="{EF2EF794-9F5F-48E8-9FB0-9654D0B8654B}" type="pres">
      <dgm:prSet presAssocID="{E997ECBE-AD96-49E2-8BD6-E220A527A90D}" presName="root" presStyleCnt="0">
        <dgm:presLayoutVars>
          <dgm:dir/>
          <dgm:resizeHandles val="exact"/>
        </dgm:presLayoutVars>
      </dgm:prSet>
      <dgm:spPr/>
    </dgm:pt>
    <dgm:pt modelId="{CFFB6728-2801-47E8-B65D-D4B47A78BEF9}" type="pres">
      <dgm:prSet presAssocID="{D3031A37-122D-4D48-AAF2-E9ED3AF09C59}" presName="compNode" presStyleCnt="0"/>
      <dgm:spPr/>
    </dgm:pt>
    <dgm:pt modelId="{534ECFD8-2686-4B26-A54F-A8CFCFC3CCB5}" type="pres">
      <dgm:prSet presAssocID="{D3031A37-122D-4D48-AAF2-E9ED3AF09C59}" presName="bgRect" presStyleLbl="bgShp" presStyleIdx="0" presStyleCnt="4" custScaleY="165500"/>
      <dgm:spPr>
        <a:solidFill>
          <a:srgbClr val="A2100B"/>
        </a:solidFill>
      </dgm:spPr>
    </dgm:pt>
    <dgm:pt modelId="{2C6231E8-AEA7-4F96-88C8-169189DF260E}" type="pres">
      <dgm:prSet presAssocID="{D3031A37-122D-4D48-AAF2-E9ED3AF09C5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38587C5-2251-4686-B430-1889915AA675}" type="pres">
      <dgm:prSet presAssocID="{D3031A37-122D-4D48-AAF2-E9ED3AF09C59}" presName="spaceRect" presStyleCnt="0"/>
      <dgm:spPr/>
    </dgm:pt>
    <dgm:pt modelId="{00FDB2E1-F1D5-4710-AF50-69F3EBE7138C}" type="pres">
      <dgm:prSet presAssocID="{D3031A37-122D-4D48-AAF2-E9ED3AF09C59}" presName="parTx" presStyleLbl="revTx" presStyleIdx="0" presStyleCnt="4" custLinFactNeighborX="-206" custLinFactNeighborY="-26971">
        <dgm:presLayoutVars>
          <dgm:chMax val="0"/>
          <dgm:chPref val="0"/>
        </dgm:presLayoutVars>
      </dgm:prSet>
      <dgm:spPr/>
    </dgm:pt>
    <dgm:pt modelId="{C75BE25F-8D4B-4FD1-80DA-E42F86CAB914}" type="pres">
      <dgm:prSet presAssocID="{0EFE8256-A613-4FF8-BE2D-C6DCDD008CB6}" presName="sibTrans" presStyleCnt="0"/>
      <dgm:spPr/>
    </dgm:pt>
    <dgm:pt modelId="{5AF98777-D7DC-4B25-A13E-C3AE498C8B33}" type="pres">
      <dgm:prSet presAssocID="{6C2D2387-C09A-444E-882A-C57561976D98}" presName="compNode" presStyleCnt="0"/>
      <dgm:spPr/>
    </dgm:pt>
    <dgm:pt modelId="{6C237D4E-5B8A-4540-ABBB-4F5CD2853641}" type="pres">
      <dgm:prSet presAssocID="{6C2D2387-C09A-444E-882A-C57561976D98}" presName="bgRect" presStyleLbl="bgShp" presStyleIdx="1" presStyleCnt="4" custScaleY="126477" custLinFactNeighborX="-305" custLinFactNeighborY="8322"/>
      <dgm:spPr>
        <a:solidFill>
          <a:srgbClr val="B27311"/>
        </a:solidFill>
      </dgm:spPr>
    </dgm:pt>
    <dgm:pt modelId="{A24CE825-6678-4BE9-B69F-69EA97DEEBCB}" type="pres">
      <dgm:prSet presAssocID="{6C2D2387-C09A-444E-882A-C57561976D98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23EE6AB7-CBC8-4491-A701-01BF7D47BDBB}" type="pres">
      <dgm:prSet presAssocID="{6C2D2387-C09A-444E-882A-C57561976D98}" presName="spaceRect" presStyleCnt="0"/>
      <dgm:spPr/>
    </dgm:pt>
    <dgm:pt modelId="{E9766088-797B-4482-8809-194361269775}" type="pres">
      <dgm:prSet presAssocID="{6C2D2387-C09A-444E-882A-C57561976D98}" presName="parTx" presStyleLbl="revTx" presStyleIdx="1" presStyleCnt="4" custLinFactNeighborY="-17273">
        <dgm:presLayoutVars>
          <dgm:chMax val="0"/>
          <dgm:chPref val="0"/>
        </dgm:presLayoutVars>
      </dgm:prSet>
      <dgm:spPr/>
    </dgm:pt>
    <dgm:pt modelId="{697EE5C8-99EA-43BB-AED2-B6838C9FFEFB}" type="pres">
      <dgm:prSet presAssocID="{892E7F68-F991-47C8-B8BC-FFD4E1BE0AEB}" presName="sibTrans" presStyleCnt="0"/>
      <dgm:spPr/>
    </dgm:pt>
    <dgm:pt modelId="{EF670784-C966-49CB-AA8D-A423A256E238}" type="pres">
      <dgm:prSet presAssocID="{DB13147E-BC0B-4F72-8CD5-7CCB3EEBD637}" presName="compNode" presStyleCnt="0"/>
      <dgm:spPr/>
    </dgm:pt>
    <dgm:pt modelId="{DF9F0D2F-3E0B-4B8B-B1CD-A6948ED458B0}" type="pres">
      <dgm:prSet presAssocID="{DB13147E-BC0B-4F72-8CD5-7CCB3EEBD637}" presName="bgRect" presStyleLbl="bgShp" presStyleIdx="2" presStyleCnt="4" custScaleY="123319"/>
      <dgm:spPr>
        <a:solidFill>
          <a:srgbClr val="A2100B"/>
        </a:solidFill>
      </dgm:spPr>
    </dgm:pt>
    <dgm:pt modelId="{BE3DC110-D47B-4331-A462-C4A95AD1F6D0}" type="pres">
      <dgm:prSet presAssocID="{DB13147E-BC0B-4F72-8CD5-7CCB3EEBD637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FFA507EF-08E8-485F-971D-20960EEFD7BA}" type="pres">
      <dgm:prSet presAssocID="{DB13147E-BC0B-4F72-8CD5-7CCB3EEBD637}" presName="spaceRect" presStyleCnt="0"/>
      <dgm:spPr/>
    </dgm:pt>
    <dgm:pt modelId="{E9124030-730A-4EAB-8B31-566475DDF60B}" type="pres">
      <dgm:prSet presAssocID="{DB13147E-BC0B-4F72-8CD5-7CCB3EEBD637}" presName="parTx" presStyleLbl="revTx" presStyleIdx="2" presStyleCnt="4" custScaleX="99528" custLinFactNeighborX="-206" custLinFactNeighborY="-21082">
        <dgm:presLayoutVars>
          <dgm:chMax val="0"/>
          <dgm:chPref val="0"/>
        </dgm:presLayoutVars>
      </dgm:prSet>
      <dgm:spPr/>
    </dgm:pt>
    <dgm:pt modelId="{BFF08E68-CB53-4D9A-A7DB-050015C2B3CC}" type="pres">
      <dgm:prSet presAssocID="{DE431DA6-9319-4317-AD62-B85EF9D7D849}" presName="sibTrans" presStyleCnt="0"/>
      <dgm:spPr/>
    </dgm:pt>
    <dgm:pt modelId="{6941CAC8-C74F-4F4E-88C3-32A13D2E615E}" type="pres">
      <dgm:prSet presAssocID="{CFAD422D-8CDC-4378-BE08-FE044167C4DC}" presName="compNode" presStyleCnt="0"/>
      <dgm:spPr/>
    </dgm:pt>
    <dgm:pt modelId="{305EFB63-AF52-4D19-92A2-FF462C2AFD8A}" type="pres">
      <dgm:prSet presAssocID="{CFAD422D-8CDC-4378-BE08-FE044167C4DC}" presName="bgRect" presStyleLbl="bgShp" presStyleIdx="3" presStyleCnt="4" custScaleY="184167"/>
      <dgm:spPr>
        <a:solidFill>
          <a:srgbClr val="B27311"/>
        </a:solidFill>
      </dgm:spPr>
    </dgm:pt>
    <dgm:pt modelId="{EB317B70-8F95-4A74-BC37-EED2138A3E05}" type="pres">
      <dgm:prSet presAssocID="{CFAD422D-8CDC-4378-BE08-FE044167C4DC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90C6233-490A-4741-A959-6A85C3E74300}" type="pres">
      <dgm:prSet presAssocID="{CFAD422D-8CDC-4378-BE08-FE044167C4DC}" presName="spaceRect" presStyleCnt="0"/>
      <dgm:spPr/>
    </dgm:pt>
    <dgm:pt modelId="{42937473-8D71-4720-9771-80380A74D329}" type="pres">
      <dgm:prSet presAssocID="{CFAD422D-8CDC-4378-BE08-FE044167C4D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0744C59-946E-4CDA-83DB-A95D390BAFA4}" srcId="{E997ECBE-AD96-49E2-8BD6-E220A527A90D}" destId="{CFAD422D-8CDC-4378-BE08-FE044167C4DC}" srcOrd="3" destOrd="0" parTransId="{9CD30410-0A0A-4F9B-ABB9-1EAC7F6CEB20}" sibTransId="{9CDFF924-C38D-46C1-90B1-111F8D9DA8C2}"/>
    <dgm:cxn modelId="{CD57FD5C-C029-44F5-B85A-6AFE28DBA0C2}" srcId="{E997ECBE-AD96-49E2-8BD6-E220A527A90D}" destId="{D3031A37-122D-4D48-AAF2-E9ED3AF09C59}" srcOrd="0" destOrd="0" parTransId="{A6F944B7-4D5A-4372-B808-B9244B9D978C}" sibTransId="{0EFE8256-A613-4FF8-BE2D-C6DCDD008CB6}"/>
    <dgm:cxn modelId="{3FDF5891-C50F-43B2-B22A-4C0EA8125F25}" type="presOf" srcId="{DB13147E-BC0B-4F72-8CD5-7CCB3EEBD637}" destId="{E9124030-730A-4EAB-8B31-566475DDF60B}" srcOrd="0" destOrd="0" presId="urn:microsoft.com/office/officeart/2018/2/layout/IconVerticalSolidList"/>
    <dgm:cxn modelId="{11EA1B92-FCBB-44AF-A11D-CCA29626CAF0}" srcId="{E997ECBE-AD96-49E2-8BD6-E220A527A90D}" destId="{DB13147E-BC0B-4F72-8CD5-7CCB3EEBD637}" srcOrd="2" destOrd="0" parTransId="{CD37DA93-8772-48FE-A71A-EA661820162C}" sibTransId="{DE431DA6-9319-4317-AD62-B85EF9D7D849}"/>
    <dgm:cxn modelId="{924DEB96-0189-442E-809E-5F9A90A009C0}" type="presOf" srcId="{CFAD422D-8CDC-4378-BE08-FE044167C4DC}" destId="{42937473-8D71-4720-9771-80380A74D329}" srcOrd="0" destOrd="0" presId="urn:microsoft.com/office/officeart/2018/2/layout/IconVerticalSolidList"/>
    <dgm:cxn modelId="{2EAB6E99-D722-4CAB-9833-4A4C532F835E}" type="presOf" srcId="{D3031A37-122D-4D48-AAF2-E9ED3AF09C59}" destId="{00FDB2E1-F1D5-4710-AF50-69F3EBE7138C}" srcOrd="0" destOrd="0" presId="urn:microsoft.com/office/officeart/2018/2/layout/IconVerticalSolidList"/>
    <dgm:cxn modelId="{ED206DC2-255B-4419-AEFE-CE787B40DB0D}" type="presOf" srcId="{E997ECBE-AD96-49E2-8BD6-E220A527A90D}" destId="{EF2EF794-9F5F-48E8-9FB0-9654D0B8654B}" srcOrd="0" destOrd="0" presId="urn:microsoft.com/office/officeart/2018/2/layout/IconVerticalSolidList"/>
    <dgm:cxn modelId="{02D062D4-6C41-4D7C-81E7-F40D2C59A0A6}" srcId="{E997ECBE-AD96-49E2-8BD6-E220A527A90D}" destId="{6C2D2387-C09A-444E-882A-C57561976D98}" srcOrd="1" destOrd="0" parTransId="{1C55F476-8EB0-4A99-B1CD-0F8A6723F7C0}" sibTransId="{892E7F68-F991-47C8-B8BC-FFD4E1BE0AEB}"/>
    <dgm:cxn modelId="{1C2388D4-94FC-43BA-8F76-369B4190057A}" type="presOf" srcId="{6C2D2387-C09A-444E-882A-C57561976D98}" destId="{E9766088-797B-4482-8809-194361269775}" srcOrd="0" destOrd="0" presId="urn:microsoft.com/office/officeart/2018/2/layout/IconVerticalSolidList"/>
    <dgm:cxn modelId="{42E9C6A7-77E8-409A-A98C-13D30D86D126}" type="presParOf" srcId="{EF2EF794-9F5F-48E8-9FB0-9654D0B8654B}" destId="{CFFB6728-2801-47E8-B65D-D4B47A78BEF9}" srcOrd="0" destOrd="0" presId="urn:microsoft.com/office/officeart/2018/2/layout/IconVerticalSolidList"/>
    <dgm:cxn modelId="{C9AFBD8A-689B-47E2-9F27-7580D93B22D3}" type="presParOf" srcId="{CFFB6728-2801-47E8-B65D-D4B47A78BEF9}" destId="{534ECFD8-2686-4B26-A54F-A8CFCFC3CCB5}" srcOrd="0" destOrd="0" presId="urn:microsoft.com/office/officeart/2018/2/layout/IconVerticalSolidList"/>
    <dgm:cxn modelId="{BE0DBCE0-34E9-4ECC-8022-EE732AB007E2}" type="presParOf" srcId="{CFFB6728-2801-47E8-B65D-D4B47A78BEF9}" destId="{2C6231E8-AEA7-4F96-88C8-169189DF260E}" srcOrd="1" destOrd="0" presId="urn:microsoft.com/office/officeart/2018/2/layout/IconVerticalSolidList"/>
    <dgm:cxn modelId="{C0715A7C-9FC1-4AF7-A74A-BC33F8CB18A2}" type="presParOf" srcId="{CFFB6728-2801-47E8-B65D-D4B47A78BEF9}" destId="{438587C5-2251-4686-B430-1889915AA675}" srcOrd="2" destOrd="0" presId="urn:microsoft.com/office/officeart/2018/2/layout/IconVerticalSolidList"/>
    <dgm:cxn modelId="{90B7D92C-4756-4905-BFE4-ACB4FFAAE0BF}" type="presParOf" srcId="{CFFB6728-2801-47E8-B65D-D4B47A78BEF9}" destId="{00FDB2E1-F1D5-4710-AF50-69F3EBE7138C}" srcOrd="3" destOrd="0" presId="urn:microsoft.com/office/officeart/2018/2/layout/IconVerticalSolidList"/>
    <dgm:cxn modelId="{200CE78F-DD09-4B9A-A426-11AB60DE3F6C}" type="presParOf" srcId="{EF2EF794-9F5F-48E8-9FB0-9654D0B8654B}" destId="{C75BE25F-8D4B-4FD1-80DA-E42F86CAB914}" srcOrd="1" destOrd="0" presId="urn:microsoft.com/office/officeart/2018/2/layout/IconVerticalSolidList"/>
    <dgm:cxn modelId="{C2859487-7A7A-4B1D-93A3-EFE89948904E}" type="presParOf" srcId="{EF2EF794-9F5F-48E8-9FB0-9654D0B8654B}" destId="{5AF98777-D7DC-4B25-A13E-C3AE498C8B33}" srcOrd="2" destOrd="0" presId="urn:microsoft.com/office/officeart/2018/2/layout/IconVerticalSolidList"/>
    <dgm:cxn modelId="{CE255DDF-E405-4FC1-9755-28C005A438A9}" type="presParOf" srcId="{5AF98777-D7DC-4B25-A13E-C3AE498C8B33}" destId="{6C237D4E-5B8A-4540-ABBB-4F5CD2853641}" srcOrd="0" destOrd="0" presId="urn:microsoft.com/office/officeart/2018/2/layout/IconVerticalSolidList"/>
    <dgm:cxn modelId="{B261D807-22C3-4063-94A5-1117BDD14A95}" type="presParOf" srcId="{5AF98777-D7DC-4B25-A13E-C3AE498C8B33}" destId="{A24CE825-6678-4BE9-B69F-69EA97DEEBCB}" srcOrd="1" destOrd="0" presId="urn:microsoft.com/office/officeart/2018/2/layout/IconVerticalSolidList"/>
    <dgm:cxn modelId="{83C29A46-9F47-410C-9A0B-BC17F705C5C9}" type="presParOf" srcId="{5AF98777-D7DC-4B25-A13E-C3AE498C8B33}" destId="{23EE6AB7-CBC8-4491-A701-01BF7D47BDBB}" srcOrd="2" destOrd="0" presId="urn:microsoft.com/office/officeart/2018/2/layout/IconVerticalSolidList"/>
    <dgm:cxn modelId="{EFF141BD-6482-449A-8B0D-AD41E7093367}" type="presParOf" srcId="{5AF98777-D7DC-4B25-A13E-C3AE498C8B33}" destId="{E9766088-797B-4482-8809-194361269775}" srcOrd="3" destOrd="0" presId="urn:microsoft.com/office/officeart/2018/2/layout/IconVerticalSolidList"/>
    <dgm:cxn modelId="{7EA7A904-EAB5-481D-9FC0-9EFE31D6016B}" type="presParOf" srcId="{EF2EF794-9F5F-48E8-9FB0-9654D0B8654B}" destId="{697EE5C8-99EA-43BB-AED2-B6838C9FFEFB}" srcOrd="3" destOrd="0" presId="urn:microsoft.com/office/officeart/2018/2/layout/IconVerticalSolidList"/>
    <dgm:cxn modelId="{ACDD5EF0-D95C-463D-9C15-07194310E7D9}" type="presParOf" srcId="{EF2EF794-9F5F-48E8-9FB0-9654D0B8654B}" destId="{EF670784-C966-49CB-AA8D-A423A256E238}" srcOrd="4" destOrd="0" presId="urn:microsoft.com/office/officeart/2018/2/layout/IconVerticalSolidList"/>
    <dgm:cxn modelId="{104B29C9-245F-4296-B01A-AE0D00D509B0}" type="presParOf" srcId="{EF670784-C966-49CB-AA8D-A423A256E238}" destId="{DF9F0D2F-3E0B-4B8B-B1CD-A6948ED458B0}" srcOrd="0" destOrd="0" presId="urn:microsoft.com/office/officeart/2018/2/layout/IconVerticalSolidList"/>
    <dgm:cxn modelId="{755F79ED-AE61-4483-8B3E-8EBD70EDB8AD}" type="presParOf" srcId="{EF670784-C966-49CB-AA8D-A423A256E238}" destId="{BE3DC110-D47B-4331-A462-C4A95AD1F6D0}" srcOrd="1" destOrd="0" presId="urn:microsoft.com/office/officeart/2018/2/layout/IconVerticalSolidList"/>
    <dgm:cxn modelId="{16F3952B-8FE2-4FB0-A9B9-14895C50388E}" type="presParOf" srcId="{EF670784-C966-49CB-AA8D-A423A256E238}" destId="{FFA507EF-08E8-485F-971D-20960EEFD7BA}" srcOrd="2" destOrd="0" presId="urn:microsoft.com/office/officeart/2018/2/layout/IconVerticalSolidList"/>
    <dgm:cxn modelId="{CB483052-466B-4AF0-8230-6DE3EDA601AC}" type="presParOf" srcId="{EF670784-C966-49CB-AA8D-A423A256E238}" destId="{E9124030-730A-4EAB-8B31-566475DDF60B}" srcOrd="3" destOrd="0" presId="urn:microsoft.com/office/officeart/2018/2/layout/IconVerticalSolidList"/>
    <dgm:cxn modelId="{2B7A12C4-9368-4441-A41D-B356F81472A8}" type="presParOf" srcId="{EF2EF794-9F5F-48E8-9FB0-9654D0B8654B}" destId="{BFF08E68-CB53-4D9A-A7DB-050015C2B3CC}" srcOrd="5" destOrd="0" presId="urn:microsoft.com/office/officeart/2018/2/layout/IconVerticalSolidList"/>
    <dgm:cxn modelId="{3D33CB1D-13E1-426C-BACC-A296A9522218}" type="presParOf" srcId="{EF2EF794-9F5F-48E8-9FB0-9654D0B8654B}" destId="{6941CAC8-C74F-4F4E-88C3-32A13D2E615E}" srcOrd="6" destOrd="0" presId="urn:microsoft.com/office/officeart/2018/2/layout/IconVerticalSolidList"/>
    <dgm:cxn modelId="{4C3DECAB-EF31-4E2F-998D-AFC61A774D44}" type="presParOf" srcId="{6941CAC8-C74F-4F4E-88C3-32A13D2E615E}" destId="{305EFB63-AF52-4D19-92A2-FF462C2AFD8A}" srcOrd="0" destOrd="0" presId="urn:microsoft.com/office/officeart/2018/2/layout/IconVerticalSolidList"/>
    <dgm:cxn modelId="{5698F177-A237-43ED-BAAA-9088E85DDE90}" type="presParOf" srcId="{6941CAC8-C74F-4F4E-88C3-32A13D2E615E}" destId="{EB317B70-8F95-4A74-BC37-EED2138A3E05}" srcOrd="1" destOrd="0" presId="urn:microsoft.com/office/officeart/2018/2/layout/IconVerticalSolidList"/>
    <dgm:cxn modelId="{4AD83510-4ACB-4843-BDA5-6D21718523C6}" type="presParOf" srcId="{6941CAC8-C74F-4F4E-88C3-32A13D2E615E}" destId="{390C6233-490A-4741-A959-6A85C3E74300}" srcOrd="2" destOrd="0" presId="urn:microsoft.com/office/officeart/2018/2/layout/IconVerticalSolidList"/>
    <dgm:cxn modelId="{D33372D2-C5DB-4D74-8427-9255DB7CEDD9}" type="presParOf" srcId="{6941CAC8-C74F-4F4E-88C3-32A13D2E615E}" destId="{42937473-8D71-4720-9771-80380A74D3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4ECFD8-2686-4B26-A54F-A8CFCFC3CCB5}">
      <dsp:nvSpPr>
        <dsp:cNvPr id="0" name=""/>
        <dsp:cNvSpPr/>
      </dsp:nvSpPr>
      <dsp:spPr>
        <a:xfrm>
          <a:off x="0" y="142108"/>
          <a:ext cx="6136594" cy="1213950"/>
        </a:xfrm>
        <a:prstGeom prst="roundRect">
          <a:avLst>
            <a:gd name="adj" fmla="val 10000"/>
          </a:avLst>
        </a:prstGeom>
        <a:solidFill>
          <a:srgbClr val="FFD44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231E8-AEA7-4F96-88C8-169189DF260E}">
      <dsp:nvSpPr>
        <dsp:cNvPr id="0" name=""/>
        <dsp:cNvSpPr/>
      </dsp:nvSpPr>
      <dsp:spPr>
        <a:xfrm>
          <a:off x="212507" y="555894"/>
          <a:ext cx="386755" cy="3863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DB2E1-F1D5-4710-AF50-69F3EBE7138C}">
      <dsp:nvSpPr>
        <dsp:cNvPr id="0" name=""/>
        <dsp:cNvSpPr/>
      </dsp:nvSpPr>
      <dsp:spPr>
        <a:xfrm>
          <a:off x="811771" y="397830"/>
          <a:ext cx="5288148" cy="768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19" tIns="81319" rIns="81319" bIns="8131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 the world of Big Data being able to extract insights is key to help an organization make well informed decisions.</a:t>
          </a:r>
        </a:p>
      </dsp:txBody>
      <dsp:txXfrm>
        <a:off x="811771" y="397830"/>
        <a:ext cx="5288148" cy="768365"/>
      </dsp:txXfrm>
    </dsp:sp>
    <dsp:sp modelId="{6C237D4E-5B8A-4540-ABBB-4F5CD2853641}">
      <dsp:nvSpPr>
        <dsp:cNvPr id="0" name=""/>
        <dsp:cNvSpPr/>
      </dsp:nvSpPr>
      <dsp:spPr>
        <a:xfrm>
          <a:off x="0" y="1548150"/>
          <a:ext cx="6136594" cy="888508"/>
        </a:xfrm>
        <a:prstGeom prst="roundRect">
          <a:avLst>
            <a:gd name="adj" fmla="val 10000"/>
          </a:avLst>
        </a:prstGeom>
        <a:solidFill>
          <a:srgbClr val="3772A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CE825-6678-4BE9-B69F-69EA97DEEBCB}">
      <dsp:nvSpPr>
        <dsp:cNvPr id="0" name=""/>
        <dsp:cNvSpPr/>
      </dsp:nvSpPr>
      <dsp:spPr>
        <a:xfrm>
          <a:off x="212507" y="1799215"/>
          <a:ext cx="386755" cy="3863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66088-797B-4482-8809-194361269775}">
      <dsp:nvSpPr>
        <dsp:cNvPr id="0" name=""/>
        <dsp:cNvSpPr/>
      </dsp:nvSpPr>
      <dsp:spPr>
        <a:xfrm>
          <a:off x="811771" y="1641151"/>
          <a:ext cx="5288148" cy="768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19" tIns="81319" rIns="81319" bIns="8131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In this case looking to a new market to open a business or buy a home can be challenging.  A way to solve this problem is to look to housing data. </a:t>
          </a:r>
        </a:p>
      </dsp:txBody>
      <dsp:txXfrm>
        <a:off x="811771" y="1641151"/>
        <a:ext cx="5288148" cy="768365"/>
      </dsp:txXfrm>
    </dsp:sp>
    <dsp:sp modelId="{DF9F0D2F-3E0B-4B8B-B1CD-A6948ED458B0}">
      <dsp:nvSpPr>
        <dsp:cNvPr id="0" name=""/>
        <dsp:cNvSpPr/>
      </dsp:nvSpPr>
      <dsp:spPr>
        <a:xfrm>
          <a:off x="0" y="2628749"/>
          <a:ext cx="6136594" cy="866322"/>
        </a:xfrm>
        <a:prstGeom prst="roundRect">
          <a:avLst>
            <a:gd name="adj" fmla="val 10000"/>
          </a:avLst>
        </a:prstGeom>
        <a:solidFill>
          <a:srgbClr val="FFD44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DC110-D47B-4331-A462-C4A95AD1F6D0}">
      <dsp:nvSpPr>
        <dsp:cNvPr id="0" name=""/>
        <dsp:cNvSpPr/>
      </dsp:nvSpPr>
      <dsp:spPr>
        <a:xfrm>
          <a:off x="212507" y="2868722"/>
          <a:ext cx="386755" cy="3863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124030-730A-4EAB-8B31-566475DDF60B}">
      <dsp:nvSpPr>
        <dsp:cNvPr id="0" name=""/>
        <dsp:cNvSpPr/>
      </dsp:nvSpPr>
      <dsp:spPr>
        <a:xfrm>
          <a:off x="811771" y="2710658"/>
          <a:ext cx="5288148" cy="768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19" tIns="81319" rIns="81319" bIns="8131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Specifically understanding historical returns, risk of an area, and by using forecasting techniques to distil where a business should be opened.</a:t>
          </a:r>
        </a:p>
      </dsp:txBody>
      <dsp:txXfrm>
        <a:off x="811771" y="2710658"/>
        <a:ext cx="5288148" cy="768365"/>
      </dsp:txXfrm>
    </dsp:sp>
    <dsp:sp modelId="{305EFB63-AF52-4D19-92A2-FF462C2AFD8A}">
      <dsp:nvSpPr>
        <dsp:cNvPr id="0" name=""/>
        <dsp:cNvSpPr/>
      </dsp:nvSpPr>
      <dsp:spPr>
        <a:xfrm>
          <a:off x="0" y="3687164"/>
          <a:ext cx="6136594" cy="702505"/>
        </a:xfrm>
        <a:prstGeom prst="roundRect">
          <a:avLst>
            <a:gd name="adj" fmla="val 10000"/>
          </a:avLst>
        </a:prstGeom>
        <a:solidFill>
          <a:srgbClr val="3772A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317B70-8F95-4A74-BC37-EED2138A3E05}">
      <dsp:nvSpPr>
        <dsp:cNvPr id="0" name=""/>
        <dsp:cNvSpPr/>
      </dsp:nvSpPr>
      <dsp:spPr>
        <a:xfrm>
          <a:off x="212507" y="3845227"/>
          <a:ext cx="386755" cy="3863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937473-8D71-4720-9771-80380A74D329}">
      <dsp:nvSpPr>
        <dsp:cNvPr id="0" name=""/>
        <dsp:cNvSpPr/>
      </dsp:nvSpPr>
      <dsp:spPr>
        <a:xfrm>
          <a:off x="811771" y="3687164"/>
          <a:ext cx="5288148" cy="768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19" tIns="81319" rIns="81319" bIns="8131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Big Data Analytics taught the </a:t>
          </a:r>
          <a:r>
            <a:rPr lang="en-US" sz="1400" kern="1200" dirty="0" err="1">
              <a:solidFill>
                <a:schemeClr val="bg1"/>
              </a:solidFill>
            </a:rPr>
            <a:t>OSEMi</a:t>
          </a:r>
          <a:r>
            <a:rPr lang="en-US" sz="1400" kern="1200" dirty="0">
              <a:solidFill>
                <a:schemeClr val="bg1"/>
              </a:solidFill>
            </a:rPr>
            <a:t> approach to help tackle any big data problem.</a:t>
          </a:r>
        </a:p>
      </dsp:txBody>
      <dsp:txXfrm>
        <a:off x="811771" y="3687164"/>
        <a:ext cx="5288148" cy="7683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4ECFD8-2686-4B26-A54F-A8CFCFC3CCB5}">
      <dsp:nvSpPr>
        <dsp:cNvPr id="0" name=""/>
        <dsp:cNvSpPr/>
      </dsp:nvSpPr>
      <dsp:spPr>
        <a:xfrm>
          <a:off x="0" y="122666"/>
          <a:ext cx="5612296" cy="1060599"/>
        </a:xfrm>
        <a:prstGeom prst="roundRect">
          <a:avLst>
            <a:gd name="adj" fmla="val 10000"/>
          </a:avLst>
        </a:prstGeom>
        <a:solidFill>
          <a:srgbClr val="A2100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231E8-AEA7-4F96-88C8-169189DF260E}">
      <dsp:nvSpPr>
        <dsp:cNvPr id="0" name=""/>
        <dsp:cNvSpPr/>
      </dsp:nvSpPr>
      <dsp:spPr>
        <a:xfrm>
          <a:off x="193855" y="476733"/>
          <a:ext cx="352809" cy="3524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DB2E1-F1D5-4710-AF50-69F3EBE7138C}">
      <dsp:nvSpPr>
        <dsp:cNvPr id="0" name=""/>
        <dsp:cNvSpPr/>
      </dsp:nvSpPr>
      <dsp:spPr>
        <a:xfrm>
          <a:off x="730531" y="148898"/>
          <a:ext cx="4849345" cy="680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62" tIns="72062" rIns="72062" bIns="720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bg1"/>
              </a:solidFill>
            </a:rPr>
            <a:t>The goal we set out today is to predict the rating of a list of comments using classification algorithms and different cleaning techniques. 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730531" y="148898"/>
        <a:ext cx="4849345" cy="680898"/>
      </dsp:txXfrm>
    </dsp:sp>
    <dsp:sp modelId="{6C237D4E-5B8A-4540-ABBB-4F5CD2853641}">
      <dsp:nvSpPr>
        <dsp:cNvPr id="0" name=""/>
        <dsp:cNvSpPr/>
      </dsp:nvSpPr>
      <dsp:spPr>
        <a:xfrm>
          <a:off x="0" y="1406821"/>
          <a:ext cx="5612296" cy="810522"/>
        </a:xfrm>
        <a:prstGeom prst="roundRect">
          <a:avLst>
            <a:gd name="adj" fmla="val 10000"/>
          </a:avLst>
        </a:prstGeom>
        <a:solidFill>
          <a:srgbClr val="B2731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CE825-6678-4BE9-B69F-69EA97DEEBCB}">
      <dsp:nvSpPr>
        <dsp:cNvPr id="0" name=""/>
        <dsp:cNvSpPr/>
      </dsp:nvSpPr>
      <dsp:spPr>
        <a:xfrm>
          <a:off x="193855" y="1582518"/>
          <a:ext cx="352809" cy="35246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66088-797B-4482-8809-194361269775}">
      <dsp:nvSpPr>
        <dsp:cNvPr id="0" name=""/>
        <dsp:cNvSpPr/>
      </dsp:nvSpPr>
      <dsp:spPr>
        <a:xfrm>
          <a:off x="740521" y="1320716"/>
          <a:ext cx="4849345" cy="680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62" tIns="72062" rIns="72062" bIns="720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The exhaustive list of items includes tokenizing, filtering, pre-processing the word list. </a:t>
          </a:r>
        </a:p>
      </dsp:txBody>
      <dsp:txXfrm>
        <a:off x="740521" y="1320716"/>
        <a:ext cx="4849345" cy="680898"/>
      </dsp:txXfrm>
    </dsp:sp>
    <dsp:sp modelId="{DF9F0D2F-3E0B-4B8B-B1CD-A6948ED458B0}">
      <dsp:nvSpPr>
        <dsp:cNvPr id="0" name=""/>
        <dsp:cNvSpPr/>
      </dsp:nvSpPr>
      <dsp:spPr>
        <a:xfrm>
          <a:off x="0" y="2334236"/>
          <a:ext cx="5612296" cy="790284"/>
        </a:xfrm>
        <a:prstGeom prst="roundRect">
          <a:avLst>
            <a:gd name="adj" fmla="val 10000"/>
          </a:avLst>
        </a:prstGeom>
        <a:solidFill>
          <a:srgbClr val="A2100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DC110-D47B-4331-A462-C4A95AD1F6D0}">
      <dsp:nvSpPr>
        <dsp:cNvPr id="0" name=""/>
        <dsp:cNvSpPr/>
      </dsp:nvSpPr>
      <dsp:spPr>
        <a:xfrm>
          <a:off x="193855" y="2553146"/>
          <a:ext cx="352809" cy="352465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124030-730A-4EAB-8B31-566475DDF60B}">
      <dsp:nvSpPr>
        <dsp:cNvPr id="0" name=""/>
        <dsp:cNvSpPr/>
      </dsp:nvSpPr>
      <dsp:spPr>
        <a:xfrm>
          <a:off x="741975" y="2265409"/>
          <a:ext cx="4826456" cy="680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62" tIns="72062" rIns="72062" bIns="720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Then apply feature engineering techniques that span Unigrams, Bigrams, and all the way to subjectivity. </a:t>
          </a:r>
        </a:p>
      </dsp:txBody>
      <dsp:txXfrm>
        <a:off x="741975" y="2265409"/>
        <a:ext cx="4826456" cy="680898"/>
      </dsp:txXfrm>
    </dsp:sp>
    <dsp:sp modelId="{305EFB63-AF52-4D19-92A2-FF462C2AFD8A}">
      <dsp:nvSpPr>
        <dsp:cNvPr id="0" name=""/>
        <dsp:cNvSpPr/>
      </dsp:nvSpPr>
      <dsp:spPr>
        <a:xfrm>
          <a:off x="0" y="3294745"/>
          <a:ext cx="5612296" cy="1180225"/>
        </a:xfrm>
        <a:prstGeom prst="roundRect">
          <a:avLst>
            <a:gd name="adj" fmla="val 10000"/>
          </a:avLst>
        </a:prstGeom>
        <a:solidFill>
          <a:srgbClr val="B2731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317B70-8F95-4A74-BC37-EED2138A3E05}">
      <dsp:nvSpPr>
        <dsp:cNvPr id="0" name=""/>
        <dsp:cNvSpPr/>
      </dsp:nvSpPr>
      <dsp:spPr>
        <a:xfrm>
          <a:off x="193855" y="3708626"/>
          <a:ext cx="352809" cy="352465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937473-8D71-4720-9771-80380A74D329}">
      <dsp:nvSpPr>
        <dsp:cNvPr id="0" name=""/>
        <dsp:cNvSpPr/>
      </dsp:nvSpPr>
      <dsp:spPr>
        <a:xfrm>
          <a:off x="740521" y="3564435"/>
          <a:ext cx="4849345" cy="680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62" tIns="72062" rIns="72062" bIns="7206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Then use multiple models like Bayes Classifier, Random Forest, and Support Vector Machine Classification. To round off the analysis, we used cross-validation to help prove the results will help in the prediction task.</a:t>
          </a:r>
        </a:p>
      </dsp:txBody>
      <dsp:txXfrm>
        <a:off x="740521" y="3564435"/>
        <a:ext cx="4849345" cy="680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01379A-EF37-704C-8538-D0F73F424F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CBE97-3D0C-5045-9FE9-7F95CA6BE3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E2166-158B-7043-BC3D-862E3961C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0385E-9AEC-AE4B-9F29-034FFD6546A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B6664E-7B47-9F48-A0F4-96D7B082EC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E0C87-C4B2-804D-A271-30F16C3C06F1}" type="datetimeFigureOut">
              <a:rPr lang="en-US" smtClean="0"/>
              <a:t>3/17/22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54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088AB-38D9-574D-9FE4-C1ABD659377A}" type="datetimeFigureOut">
              <a:rPr lang="en-US" smtClean="0"/>
              <a:t>3/17/22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9CC7F-D7FD-7142-9894-9CD0A54CF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72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3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9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3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67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74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Block S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879447"/>
            <a:ext cx="658368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5122"/>
            <a:ext cx="6583680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4" descr="Large orange blocky &quot;S&quot; placed on the bottom right corner of the slide. " title="Syracuse University Block S">
            <a:extLst>
              <a:ext uri="{FF2B5EF4-FFF2-40B4-BE49-F238E27FC236}">
                <a16:creationId xmlns:a16="http://schemas.microsoft.com/office/drawing/2014/main" id="{D1E18515-35BE-7644-8158-2284E6C0A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" r="11376" b="6722"/>
          <a:stretch/>
        </p:blipFill>
        <p:spPr>
          <a:xfrm>
            <a:off x="7772400" y="457200"/>
            <a:ext cx="4416552" cy="640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8F5775-E43E-5642-9751-F9EF72E339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520" y="457200"/>
            <a:ext cx="3310128" cy="9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58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FBE8-57B1-984B-85C1-A3E9EEE3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B3998B0-802F-B748-B5BA-6FE0D747129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41248" y="1828800"/>
            <a:ext cx="10515600" cy="43525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40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F2A658F-CD0B-4645-8298-83CE8302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D1DCB07-D8B9-C74E-BA30-F4E3DA9511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070101"/>
            <a:ext cx="12192000" cy="47878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58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A667-DD05-564E-B57D-77CECB3A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5599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100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(Oran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31" y="1060809"/>
            <a:ext cx="5224821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4114800"/>
            <a:ext cx="5224821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816FEDB-1838-C944-A3FD-F00975D579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2240" y="0"/>
            <a:ext cx="5699760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06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31" y="1060809"/>
            <a:ext cx="5224821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31" y="4114800"/>
            <a:ext cx="5224821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17D0421-183A-334C-9D76-A5BEBECDE6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2240" y="0"/>
            <a:ext cx="569976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176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(Oran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36987"/>
            <a:ext cx="10515600" cy="13636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357813"/>
            <a:ext cx="10515600" cy="719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7107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36987"/>
            <a:ext cx="10515600" cy="13636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357813"/>
            <a:ext cx="10515600" cy="719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7574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 descr="This rectangle is a decorative element that becomes a white background for the orange logo at the top left of the slide. " title="Decorative Background">
            <a:extLst>
              <a:ext uri="{FF2B5EF4-FFF2-40B4-BE49-F238E27FC236}">
                <a16:creationId xmlns:a16="http://schemas.microsoft.com/office/drawing/2014/main" id="{982ED1EF-5686-E24D-9F47-3384F095732F}"/>
              </a:ext>
            </a:extLst>
          </p:cNvPr>
          <p:cNvSpPr/>
          <p:nvPr userDrawn="1"/>
        </p:nvSpPr>
        <p:spPr>
          <a:xfrm>
            <a:off x="0" y="0"/>
            <a:ext cx="12191999" cy="1188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78F63C-0147-3441-9377-F9E2452D2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4332" y="2778847"/>
            <a:ext cx="5486400" cy="1737360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5A0E45-D314-A544-B91B-8DC4068F06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58" y="258685"/>
            <a:ext cx="2418374" cy="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86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Laurel (Oran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94660B-E1AB-AF43-9B1B-F34D5E1C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3" y="2766217"/>
            <a:ext cx="5486400" cy="1737360"/>
          </a:xfrm>
        </p:spPr>
        <p:txBody>
          <a:bodyPr tIns="0" bIns="0" anchor="t" anchorCtr="0"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09D30B-6606-364D-A0A7-22FC1C8BFA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1520" y="542658"/>
            <a:ext cx="3310128" cy="9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43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Block S (Nav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879447"/>
            <a:ext cx="658368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5122"/>
            <a:ext cx="6583680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4" descr="Large navy blocky &quot;S&quot; placed on the bottom right corner of the slide. " title="Syracuse University Block S">
            <a:extLst>
              <a:ext uri="{FF2B5EF4-FFF2-40B4-BE49-F238E27FC236}">
                <a16:creationId xmlns:a16="http://schemas.microsoft.com/office/drawing/2014/main" id="{069354DE-56C0-484E-A9B2-526150D0EC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" r="11376" b="6720"/>
          <a:stretch/>
        </p:blipFill>
        <p:spPr>
          <a:xfrm>
            <a:off x="7772400" y="457200"/>
            <a:ext cx="4416552" cy="640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E5926F-157D-FB47-B006-A551BD8130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520" y="457200"/>
            <a:ext cx="3310128" cy="9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44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Laurel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FF41C7C-C8A5-FE4C-AF93-AC5D5F45F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" y="2766217"/>
            <a:ext cx="5483335" cy="1737360"/>
          </a:xfrm>
        </p:spPr>
        <p:txBody>
          <a:bodyPr tIns="0" bIns="0" anchor="t" anchorCtr="0">
            <a:no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1EDE60-051D-264D-A3C6-2C5CA24DB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664" y="504801"/>
            <a:ext cx="3300984" cy="91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3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Block S (Oran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879447"/>
            <a:ext cx="658368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5122"/>
            <a:ext cx="6583680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4" descr="Large navy blocky &quot;S&quot; placed on the bottom right corner of the slide. " title="Syracuse University Block S">
            <a:extLst>
              <a:ext uri="{FF2B5EF4-FFF2-40B4-BE49-F238E27FC236}">
                <a16:creationId xmlns:a16="http://schemas.microsoft.com/office/drawing/2014/main" id="{1EBB5EBE-9943-6946-A35D-110561847C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" r="11376" b="6720"/>
          <a:stretch/>
        </p:blipFill>
        <p:spPr>
          <a:xfrm>
            <a:off x="7772400" y="457200"/>
            <a:ext cx="4416552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1E9528-15EC-4A44-8F0B-7D57E31D00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520" y="457200"/>
            <a:ext cx="3310128" cy="9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3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 (Oran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79447"/>
            <a:ext cx="439010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975122"/>
            <a:ext cx="4390103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69042D0-5033-4541-ADD4-1239414CD9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716280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06DB82-A1D8-9647-A950-5975CF2154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056" y="486084"/>
            <a:ext cx="3310128" cy="9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79447"/>
            <a:ext cx="439010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975122"/>
            <a:ext cx="4390103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C87AD74-788A-2745-9A83-3936DD28B9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716280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D05D18-AE60-1548-A024-3F9198F49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504800"/>
            <a:ext cx="3300984" cy="91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6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A350-A569-4D4A-A8C5-9F53139F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4DD360-C2B2-1A49-B668-FE02618F2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9525" indent="0">
              <a:buNone/>
              <a:tabLst/>
              <a:defRPr sz="2800"/>
            </a:lvl2pPr>
            <a:lvl3pPr marL="9525" indent="0">
              <a:buNone/>
              <a:tabLst/>
              <a:defRPr sz="2800"/>
            </a:lvl3pPr>
            <a:lvl4pPr marL="9525" indent="0">
              <a:buNone/>
              <a:tabLst/>
              <a:defRPr sz="2400"/>
            </a:lvl4pPr>
            <a:lvl5pPr marL="9525" indent="0">
              <a:buNone/>
              <a:tabLst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478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FBE8-57B1-984B-85C1-A3E9EEE3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067853-CEB1-FC44-B005-DDF70C5D1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712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407E-022E-794A-A444-D97BCE8B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029A84-5503-7243-AB5C-33942C7CB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D58A4AA-3BBA-CD47-9E72-79747053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461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D03F8-3E42-A544-82DD-AA6A2FE1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92CCD6E-072F-2642-AB45-71658C909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5"/>
            <a:ext cx="5157787" cy="73152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1"/>
                </a:solidFill>
                <a:latin typeface="Sherman Sans" pitchFamily="2" charset="77"/>
                <a:ea typeface="Sherman Sans" pitchFamily="2" charset="77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CF624C1-8860-7343-A9C7-D4AE6D946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51761"/>
            <a:ext cx="5157787" cy="35252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F7A2362-C790-E647-BCBF-A98393C55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5625"/>
            <a:ext cx="5183188" cy="73152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1"/>
                </a:solidFill>
                <a:latin typeface="Sherman Sans" pitchFamily="2" charset="77"/>
                <a:ea typeface="Sherman Sans" pitchFamily="2" charset="77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3FD1DC2-B954-A943-AD79-573CC1E41B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51761"/>
            <a:ext cx="5183188" cy="35252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1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94CB2F0-51AE-5C4D-B565-575D8027D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BCC5045-1D03-7D4A-9807-27BCB241B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25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08139C9B-1722-DF45-9141-674D6389476B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55845"/>
            <a:ext cx="105156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B074448F-ECDF-DC44-9F43-FD59771C7B33}"/>
              </a:ext>
            </a:extLst>
          </p:cNvPr>
          <p:cNvSpPr txBox="1"/>
          <p:nvPr userDrawn="1"/>
        </p:nvSpPr>
        <p:spPr>
          <a:xfrm>
            <a:off x="838200" y="6355845"/>
            <a:ext cx="4350249" cy="365125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Sherman Serif Book" pitchFamily="2" charset="77"/>
                <a:ea typeface="Sherman Serif Book" pitchFamily="2" charset="77"/>
                <a:cs typeface="Verdana" panose="020B0604030504040204" pitchFamily="34" charset="0"/>
              </a:rPr>
              <a:t>School of Information Studies at Syracuse University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5617610D-C255-5549-8A79-A9BD2F9C5841}"/>
              </a:ext>
            </a:extLst>
          </p:cNvPr>
          <p:cNvSpPr txBox="1"/>
          <p:nvPr userDrawn="1"/>
        </p:nvSpPr>
        <p:spPr>
          <a:xfrm>
            <a:off x="9434557" y="6355845"/>
            <a:ext cx="1919243" cy="365125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pPr algn="r"/>
            <a:fld id="{9A343670-1D05-7C47-B2D6-B371475A4076}" type="slidenum">
              <a:rPr lang="en-US" sz="1000" b="0" smtClean="0">
                <a:solidFill>
                  <a:schemeClr val="tx2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rPr>
              <a:t>‹#›</a:t>
            </a:fld>
            <a:endParaRPr lang="en-US" sz="1000" b="0" dirty="0">
              <a:solidFill>
                <a:schemeClr val="tx2"/>
              </a:solidFill>
              <a:latin typeface="Sherman Sans Book" pitchFamily="2" charset="77"/>
              <a:ea typeface="Sherman Sans Book" pitchFamily="2" charset="7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96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68" r:id="rId5"/>
    <p:sldLayoutId id="2147483671" r:id="rId6"/>
    <p:sldLayoutId id="2147483650" r:id="rId7"/>
    <p:sldLayoutId id="2147483652" r:id="rId8"/>
    <p:sldLayoutId id="2147483653" r:id="rId9"/>
    <p:sldLayoutId id="2147483672" r:id="rId10"/>
    <p:sldLayoutId id="2147483655" r:id="rId11"/>
    <p:sldLayoutId id="2147483654" r:id="rId12"/>
    <p:sldLayoutId id="2147483673" r:id="rId13"/>
    <p:sldLayoutId id="2147483658" r:id="rId14"/>
    <p:sldLayoutId id="2147483657" r:id="rId15"/>
    <p:sldLayoutId id="2147483662" r:id="rId16"/>
    <p:sldLayoutId id="2147483663" r:id="rId17"/>
    <p:sldLayoutId id="2147483656" r:id="rId18"/>
    <p:sldLayoutId id="2147483660" r:id="rId19"/>
    <p:sldLayoutId id="214748366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System Font Regular"/>
        <a:buChar char="–"/>
        <a:defRPr sz="28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accent1"/>
        </a:buClr>
        <a:buFont typeface="Wingdings" pitchFamily="2" charset="2"/>
        <a:buChar char="§"/>
        <a:defRPr sz="28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accent1"/>
        </a:buClr>
        <a:buFont typeface="System Font Regular"/>
        <a:buChar char="–"/>
        <a:defRPr sz="24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D7DE5E-CDA9-F941-923C-1B3B70844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88253"/>
            <a:ext cx="4100753" cy="238760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Masters of Science Applied Data Science</a:t>
            </a:r>
            <a:br>
              <a:rPr lang="en-US" dirty="0"/>
            </a:br>
            <a:r>
              <a:rPr lang="en-US" dirty="0"/>
              <a:t>Portfolio Milestone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EF7FDFF-7B86-BC4E-B0DD-84BC918A34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366" y="4775201"/>
            <a:ext cx="4709886" cy="1799772"/>
          </a:xfrm>
        </p:spPr>
        <p:txBody>
          <a:bodyPr>
            <a:normAutofit/>
          </a:bodyPr>
          <a:lstStyle/>
          <a:p>
            <a:r>
              <a:rPr lang="en-US" sz="2400" dirty="0"/>
              <a:t>Daniel Caley</a:t>
            </a:r>
          </a:p>
          <a:p>
            <a:r>
              <a:rPr lang="en-US" sz="1600" dirty="0"/>
              <a:t>SUID: 352784643</a:t>
            </a:r>
          </a:p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/dcaley5005/</a:t>
            </a:r>
            <a:r>
              <a:rPr lang="en-US" sz="1600" dirty="0" err="1"/>
              <a:t>Data_Science</a:t>
            </a:r>
            <a:endParaRPr lang="en-US" sz="1600" dirty="0"/>
          </a:p>
          <a:p>
            <a:r>
              <a:rPr lang="en-US" sz="1600" dirty="0"/>
              <a:t>March 2022</a:t>
            </a:r>
          </a:p>
        </p:txBody>
      </p:sp>
      <p:pic>
        <p:nvPicPr>
          <p:cNvPr id="6" name="Picture 4" descr="Syracuse University Hybrid Education Partnership | 2U">
            <a:extLst>
              <a:ext uri="{FF2B5EF4-FFF2-40B4-BE49-F238E27FC236}">
                <a16:creationId xmlns:a16="http://schemas.microsoft.com/office/drawing/2014/main" id="{1479536A-BD7F-C149-B122-BE1348F36D1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2" r="15272"/>
          <a:stretch>
            <a:fillRect/>
          </a:stretch>
        </p:blipFill>
        <p:spPr bwMode="auto">
          <a:xfrm>
            <a:off x="5029200" y="0"/>
            <a:ext cx="716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146F9D-AA50-EA44-B538-A7926AAD8B09}"/>
              </a:ext>
            </a:extLst>
          </p:cNvPr>
          <p:cNvSpPr txBox="1"/>
          <p:nvPr/>
        </p:nvSpPr>
        <p:spPr>
          <a:xfrm>
            <a:off x="975851" y="841828"/>
            <a:ext cx="2957521" cy="400110"/>
          </a:xfrm>
          <a:prstGeom prst="rect">
            <a:avLst/>
          </a:prstGeom>
          <a:solidFill>
            <a:srgbClr val="F7690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Library Sciences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852646-4384-9241-9BA4-73906DA6AC8A}"/>
              </a:ext>
            </a:extLst>
          </p:cNvPr>
          <p:cNvSpPr/>
          <p:nvPr/>
        </p:nvSpPr>
        <p:spPr>
          <a:xfrm>
            <a:off x="975851" y="1241938"/>
            <a:ext cx="2841406" cy="253033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22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2">
            <a:extLst>
              <a:ext uri="{FF2B5EF4-FFF2-40B4-BE49-F238E27FC236}">
                <a16:creationId xmlns:a16="http://schemas.microsoft.com/office/drawing/2014/main" id="{74504186-4C70-C54F-BD2E-611FE29A8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5" r="15026"/>
          <a:stretch/>
        </p:blipFill>
        <p:spPr>
          <a:xfrm>
            <a:off x="-1" y="190"/>
            <a:ext cx="8128855" cy="529119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64" y="5282206"/>
            <a:ext cx="12192264" cy="116384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5282206"/>
            <a:ext cx="12191998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5D533-75D5-3944-A304-1D05C8AF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5635366"/>
            <a:ext cx="7091299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IST 718 Big Data Analytics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5282206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BCF34E5-A88C-DA4A-9725-062FC3078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1507" y="5669430"/>
            <a:ext cx="3291839" cy="830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Home Price Forecast Using Python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6E2422E-9D50-6C45-8A17-B51D5DE7B4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13" r="28627" b="1"/>
          <a:stretch/>
        </p:blipFill>
        <p:spPr>
          <a:xfrm>
            <a:off x="8128856" y="1"/>
            <a:ext cx="4063143" cy="52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95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26" y="1076770"/>
            <a:ext cx="5612296" cy="770236"/>
          </a:xfrm>
        </p:spPr>
        <p:txBody>
          <a:bodyPr>
            <a:noAutofit/>
          </a:bodyPr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AFE74E4B-279D-0050-5A85-0CD91B7278E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47611440"/>
              </p:ext>
            </p:extLst>
          </p:nvPr>
        </p:nvGraphicFramePr>
        <p:xfrm>
          <a:off x="392393" y="1649338"/>
          <a:ext cx="6136594" cy="4597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F7115FC2-A3CC-5F48-AE18-398CF723FCD9}"/>
              </a:ext>
            </a:extLst>
          </p:cNvPr>
          <p:cNvSpPr/>
          <p:nvPr/>
        </p:nvSpPr>
        <p:spPr>
          <a:xfrm>
            <a:off x="0" y="0"/>
            <a:ext cx="12192000" cy="1076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 IST 718: Big Data Analytics</a:t>
            </a:r>
          </a:p>
        </p:txBody>
      </p:sp>
      <p:pic>
        <p:nvPicPr>
          <p:cNvPr id="7" name="Content Placeholder 6" descr="Icon&#10;&#10;Description automatically generated">
            <a:extLst>
              <a:ext uri="{FF2B5EF4-FFF2-40B4-BE49-F238E27FC236}">
                <a16:creationId xmlns:a16="http://schemas.microsoft.com/office/drawing/2014/main" id="{4D130F35-CF23-464A-A497-FCF588816C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7132652" y="1977839"/>
            <a:ext cx="4064000" cy="4064000"/>
          </a:xfrm>
        </p:spPr>
      </p:pic>
    </p:spTree>
    <p:extLst>
      <p:ext uri="{BB962C8B-B14F-4D97-AF65-F5344CB8AC3E}">
        <p14:creationId xmlns:p14="http://schemas.microsoft.com/office/powerpoint/2010/main" val="399947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25" y="1076770"/>
            <a:ext cx="7294573" cy="770236"/>
          </a:xfrm>
        </p:spPr>
        <p:txBody>
          <a:bodyPr>
            <a:noAutofit/>
          </a:bodyPr>
          <a:lstStyle/>
          <a:p>
            <a:r>
              <a:rPr lang="en-US" dirty="0" err="1"/>
              <a:t>OSEMi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393" y="1847006"/>
            <a:ext cx="10571861" cy="4351338"/>
          </a:xfrm>
        </p:spPr>
        <p:txBody>
          <a:bodyPr>
            <a:normAutofit/>
          </a:bodyPr>
          <a:lstStyle/>
          <a:p>
            <a:pPr lvl="0"/>
            <a:r>
              <a:rPr lang="en-US" sz="1800" b="1" dirty="0"/>
              <a:t>O</a:t>
            </a:r>
            <a:r>
              <a:rPr lang="en-US" sz="1800" dirty="0"/>
              <a:t>btain data and explain data structures and data elements. </a:t>
            </a:r>
          </a:p>
          <a:p>
            <a:pPr lvl="0"/>
            <a:r>
              <a:rPr lang="en-US" sz="1800" b="1" dirty="0"/>
              <a:t>S</a:t>
            </a:r>
            <a:r>
              <a:rPr lang="en-US" sz="1800" dirty="0"/>
              <a:t>crub data by applying scripting methods, to include debugging, for data manipulation in Python, R or other languages. </a:t>
            </a:r>
          </a:p>
          <a:p>
            <a:pPr lvl="0"/>
            <a:r>
              <a:rPr lang="en-US" sz="1800" b="1" dirty="0"/>
              <a:t>E</a:t>
            </a:r>
            <a:r>
              <a:rPr lang="en-US" sz="1800" dirty="0"/>
              <a:t>xplore data by analyzing using qualitative techniques including descriptive statistics, summarization, and visualizations.</a:t>
            </a:r>
          </a:p>
          <a:p>
            <a:pPr lvl="0"/>
            <a:r>
              <a:rPr lang="en-US" sz="1800" b="1" dirty="0"/>
              <a:t>M</a:t>
            </a:r>
            <a:r>
              <a:rPr lang="en-US" sz="1800" dirty="0"/>
              <a:t>odel relationships between data using the appropriate analytical methodologies matched to the information and the needs of clients and users. </a:t>
            </a:r>
          </a:p>
          <a:p>
            <a:pPr lvl="0"/>
            <a:r>
              <a:rPr lang="en-US" sz="1800" dirty="0"/>
              <a:t>Interpret the data, model, analysis, and findings. Communicate the results in a meaningful way. </a:t>
            </a:r>
          </a:p>
          <a:p>
            <a:pPr lvl="0"/>
            <a:r>
              <a:rPr lang="en-US" sz="1800" dirty="0"/>
              <a:t>Select an applicable analytical methodology for real problems in areas such as business, science, and engineering. </a:t>
            </a:r>
          </a:p>
          <a:p>
            <a:pPr lvl="1"/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115FC2-A3CC-5F48-AE18-398CF723FCD9}"/>
              </a:ext>
            </a:extLst>
          </p:cNvPr>
          <p:cNvSpPr/>
          <p:nvPr/>
        </p:nvSpPr>
        <p:spPr>
          <a:xfrm>
            <a:off x="0" y="0"/>
            <a:ext cx="12192000" cy="1076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IST 718: Big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2784042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25" y="1076770"/>
            <a:ext cx="7294573" cy="770236"/>
          </a:xfrm>
        </p:spPr>
        <p:txBody>
          <a:bodyPr>
            <a:noAutofit/>
          </a:bodyPr>
          <a:lstStyle/>
          <a:p>
            <a:r>
              <a:rPr lang="en-US" dirty="0"/>
              <a:t>Sample of the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115FC2-A3CC-5F48-AE18-398CF723FCD9}"/>
              </a:ext>
            </a:extLst>
          </p:cNvPr>
          <p:cNvSpPr/>
          <p:nvPr/>
        </p:nvSpPr>
        <p:spPr>
          <a:xfrm>
            <a:off x="0" y="0"/>
            <a:ext cx="12192000" cy="1076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IST 718: Big Data Analytics</a:t>
            </a:r>
          </a:p>
        </p:txBody>
      </p:sp>
      <p:pic>
        <p:nvPicPr>
          <p:cNvPr id="12" name="Content Placeholder 11" descr="Chart&#10;&#10;Description automatically generated">
            <a:extLst>
              <a:ext uri="{FF2B5EF4-FFF2-40B4-BE49-F238E27FC236}">
                <a16:creationId xmlns:a16="http://schemas.microsoft.com/office/drawing/2014/main" id="{522CFB4D-A46A-584A-B63F-35EF98E9C9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4682"/>
            <a:ext cx="6966107" cy="333468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66454B-2ADF-9841-A02A-5016963AE219}"/>
              </a:ext>
            </a:extLst>
          </p:cNvPr>
          <p:cNvSpPr txBox="1">
            <a:spLocks/>
          </p:cNvSpPr>
          <p:nvPr/>
        </p:nvSpPr>
        <p:spPr>
          <a:xfrm>
            <a:off x="6931786" y="1688631"/>
            <a:ext cx="5172966" cy="468063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System Font Regular"/>
              <a:buChar char="–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Char char="§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System Font Regular"/>
              <a:buChar char="–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Obtain</a:t>
            </a:r>
            <a:r>
              <a:rPr lang="en-US" sz="1800" dirty="0"/>
              <a:t> Census and Single-Family Residential Home data.</a:t>
            </a:r>
          </a:p>
          <a:p>
            <a:r>
              <a:rPr lang="en-US" sz="1800" b="1" dirty="0"/>
              <a:t>Scrub</a:t>
            </a:r>
            <a:r>
              <a:rPr lang="en-US" sz="1800" dirty="0"/>
              <a:t> the data by creating a single </a:t>
            </a:r>
            <a:r>
              <a:rPr lang="en-US" sz="1800" dirty="0" err="1"/>
              <a:t>dataframe</a:t>
            </a:r>
            <a:r>
              <a:rPr lang="en-US" sz="1800" dirty="0"/>
              <a:t> of Census data and residential home data.</a:t>
            </a:r>
          </a:p>
          <a:p>
            <a:r>
              <a:rPr lang="en-US" sz="1800" b="1" dirty="0"/>
              <a:t>Explored</a:t>
            </a:r>
            <a:r>
              <a:rPr lang="en-US" sz="1800" dirty="0"/>
              <a:t> the data to identify any correlations or trends that can be used in the forecast</a:t>
            </a:r>
          </a:p>
          <a:p>
            <a:r>
              <a:rPr lang="en-US" sz="1800" b="1" dirty="0"/>
              <a:t>Modeled</a:t>
            </a:r>
            <a:r>
              <a:rPr lang="en-US" sz="1800" dirty="0"/>
              <a:t> by using Facebook prophet to The third output shows the population by Race.  Another factor in identifying how different areas were affected by COVID.</a:t>
            </a:r>
          </a:p>
          <a:p>
            <a:r>
              <a:rPr lang="en-US" sz="1800" b="1" dirty="0"/>
              <a:t>Interpreted</a:t>
            </a:r>
            <a:r>
              <a:rPr lang="en-US" sz="1800" dirty="0"/>
              <a:t> the results to make actionable business decisions.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36996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25" y="1076770"/>
            <a:ext cx="7294573" cy="770236"/>
          </a:xfrm>
        </p:spPr>
        <p:txBody>
          <a:bodyPr>
            <a:noAutofit/>
          </a:bodyPr>
          <a:lstStyle/>
          <a:p>
            <a:r>
              <a:rPr lang="en-US" dirty="0"/>
              <a:t>Reporting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115FC2-A3CC-5F48-AE18-398CF723FCD9}"/>
              </a:ext>
            </a:extLst>
          </p:cNvPr>
          <p:cNvSpPr/>
          <p:nvPr/>
        </p:nvSpPr>
        <p:spPr>
          <a:xfrm>
            <a:off x="0" y="0"/>
            <a:ext cx="12192000" cy="1076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IST 718: Big Data Analytics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66454B-2ADF-9841-A02A-5016963AE219}"/>
              </a:ext>
            </a:extLst>
          </p:cNvPr>
          <p:cNvSpPr txBox="1">
            <a:spLocks/>
          </p:cNvSpPr>
          <p:nvPr/>
        </p:nvSpPr>
        <p:spPr>
          <a:xfrm>
            <a:off x="3072509" y="5220153"/>
            <a:ext cx="5900327" cy="10099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System Font Regular"/>
              <a:buChar char="–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Char char="§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System Font Regular"/>
              <a:buChar char="–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Zestimate Price Against Household Median Income</a:t>
            </a:r>
          </a:p>
          <a:p>
            <a:r>
              <a:rPr lang="en-US" sz="1800" dirty="0"/>
              <a:t>Python was used to graph across America.</a:t>
            </a:r>
          </a:p>
          <a:p>
            <a:endParaRPr lang="en-US" sz="1400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F9A74C0-6CFE-0747-BDF4-45656E614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3" y="1856882"/>
            <a:ext cx="5938000" cy="2962656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7E7BD73F-71A7-AF48-8D60-3D5C43634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673" y="1856882"/>
            <a:ext cx="6096827" cy="30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77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7" y="275808"/>
            <a:ext cx="5297680" cy="1014608"/>
          </a:xfrm>
        </p:spPr>
        <p:txBody>
          <a:bodyPr>
            <a:noAutofit/>
          </a:bodyPr>
          <a:lstStyle/>
          <a:p>
            <a:r>
              <a:rPr lang="en-US"/>
              <a:t>Reflection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218" y="2006954"/>
            <a:ext cx="4926113" cy="3231619"/>
          </a:xfrm>
        </p:spPr>
        <p:txBody>
          <a:bodyPr>
            <a:normAutofit/>
          </a:bodyPr>
          <a:lstStyle/>
          <a:p>
            <a:r>
              <a:rPr lang="en-US" sz="1800" dirty="0"/>
              <a:t>My undergraduate was in Finance yet I did very little forecasting.  Being able to wrangle the data and then predict how a particular market might performed was invigorating.</a:t>
            </a:r>
          </a:p>
          <a:p>
            <a:r>
              <a:rPr lang="en-US" sz="1800" dirty="0"/>
              <a:t>The graph on the right shows </a:t>
            </a:r>
            <a:r>
              <a:rPr lang="en-US" sz="1800" dirty="0" err="1"/>
              <a:t>Zipcode</a:t>
            </a:r>
            <a:r>
              <a:rPr lang="en-US" sz="1800" dirty="0"/>
              <a:t> 71935 a market that appears to be moving in a positive direction.</a:t>
            </a:r>
          </a:p>
          <a:p>
            <a:r>
              <a:rPr lang="en-US" sz="1800" dirty="0"/>
              <a:t>In combination of this graph I borrowed finance terms like Sharpe ratio to identify the best market to pick from a risk and reward perspective.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81E5F5E8-F9F0-914D-BCD9-783A4918F2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86" y="1666430"/>
            <a:ext cx="6719781" cy="391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E32134-7452-2E43-86DA-EE188E22B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5" r="-1" b="-1"/>
          <a:stretch/>
        </p:blipFill>
        <p:spPr>
          <a:xfrm>
            <a:off x="-1" y="190"/>
            <a:ext cx="8128855" cy="529119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64" y="5282206"/>
            <a:ext cx="12192264" cy="116384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5282206"/>
            <a:ext cx="12191998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5D533-75D5-3944-A304-1D05C8AF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5635366"/>
            <a:ext cx="7595071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IST 664 Natural Language Processing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5282206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BCF34E5-A88C-DA4A-9725-062FC3078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1507" y="5669430"/>
            <a:ext cx="3291839" cy="830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Predicting IMDB Ratings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6E2422E-9D50-6C45-8A17-B51D5DE7B4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09" r="28631" b="1"/>
          <a:stretch/>
        </p:blipFill>
        <p:spPr>
          <a:xfrm>
            <a:off x="8128856" y="1"/>
            <a:ext cx="4063143" cy="52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29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26" y="1076770"/>
            <a:ext cx="5612296" cy="770236"/>
          </a:xfrm>
        </p:spPr>
        <p:txBody>
          <a:bodyPr>
            <a:noAutofit/>
          </a:bodyPr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AFE74E4B-279D-0050-5A85-0CD91B7278E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25392891"/>
              </p:ext>
            </p:extLst>
          </p:nvPr>
        </p:nvGraphicFramePr>
        <p:xfrm>
          <a:off x="392393" y="1649338"/>
          <a:ext cx="5612296" cy="4597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F7115FC2-A3CC-5F48-AE18-398CF723FCD9}"/>
              </a:ext>
            </a:extLst>
          </p:cNvPr>
          <p:cNvSpPr/>
          <p:nvPr/>
        </p:nvSpPr>
        <p:spPr>
          <a:xfrm>
            <a:off x="0" y="0"/>
            <a:ext cx="12192000" cy="1076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 IST 664: Natural Language Processing</a:t>
            </a:r>
          </a:p>
        </p:txBody>
      </p:sp>
      <p:pic>
        <p:nvPicPr>
          <p:cNvPr id="1026" name="Picture 2" descr="A simple yet effective way of text cleaning using NLTK | by Amruthjithraj  V.R | Analytics Vidhya | Medium">
            <a:extLst>
              <a:ext uri="{FF2B5EF4-FFF2-40B4-BE49-F238E27FC236}">
                <a16:creationId xmlns:a16="http://schemas.microsoft.com/office/drawing/2014/main" id="{C4787B95-3CC7-0940-913F-00FECC2726A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836" y="2015412"/>
            <a:ext cx="5629949" cy="374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681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25" y="1076770"/>
            <a:ext cx="7294573" cy="770236"/>
          </a:xfrm>
        </p:spPr>
        <p:txBody>
          <a:bodyPr>
            <a:noAutofit/>
          </a:bodyPr>
          <a:lstStyle/>
          <a:p>
            <a:r>
              <a:rPr lang="en-US" dirty="0"/>
              <a:t>Reviewing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393" y="1847006"/>
            <a:ext cx="10571861" cy="4351338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The dataset we chose to review and analyze was the Kaggle movie review list.  This dataset was produced for the Kaggle competition, which uses data from the sentiment analysis </a:t>
            </a:r>
          </a:p>
          <a:p>
            <a:pPr lvl="0"/>
            <a:r>
              <a:rPr lang="en-US" sz="1800" dirty="0"/>
              <a:t>The data was originally taken from the Pang and Lee movie review corpus based on reviews from Rotten Tomatoes website. </a:t>
            </a:r>
          </a:p>
          <a:p>
            <a:pPr lvl="0"/>
            <a:r>
              <a:rPr lang="en-US" sz="1900" dirty="0"/>
              <a:t>Before reviewing the original dataset we needed to import all the necessary packages needed for preprocessing and filtering.  First we created training and test data frames using the given </a:t>
            </a:r>
            <a:r>
              <a:rPr lang="en-US" sz="1900" dirty="0" err="1"/>
              <a:t>train.tsv</a:t>
            </a:r>
            <a:r>
              <a:rPr lang="en-US" sz="1900" dirty="0"/>
              <a:t> and </a:t>
            </a:r>
            <a:r>
              <a:rPr lang="en-US" sz="1900" dirty="0" err="1"/>
              <a:t>test.tsv</a:t>
            </a:r>
            <a:r>
              <a:rPr lang="en-US" sz="1900" dirty="0"/>
              <a:t> files that were given to us. </a:t>
            </a:r>
          </a:p>
          <a:p>
            <a:pPr lvl="0"/>
            <a:r>
              <a:rPr lang="en-US" sz="1900" dirty="0"/>
              <a:t>The total number of full sentences (also considered “</a:t>
            </a:r>
            <a:r>
              <a:rPr lang="en-US" sz="1900" dirty="0" err="1"/>
              <a:t>unique_sentences</a:t>
            </a:r>
            <a:r>
              <a:rPr lang="en-US" sz="1900" dirty="0"/>
              <a:t>”) were 8520, out of a total of 156,060 listed phrases (also considered “</a:t>
            </a:r>
            <a:r>
              <a:rPr lang="en-US" sz="1900" dirty="0" err="1"/>
              <a:t>total_sentence</a:t>
            </a:r>
            <a:r>
              <a:rPr lang="en-US" sz="1900" dirty="0"/>
              <a:t>”).  That is approximately 18 times the amount of unique sentences. </a:t>
            </a:r>
          </a:p>
          <a:p>
            <a:r>
              <a:rPr lang="en-US" sz="1900" dirty="0"/>
              <a:t>This confirmed that there was a lot of cleaning and filtering that needed to be done prior to creating a new model to run our experiments on.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115FC2-A3CC-5F48-AE18-398CF723FCD9}"/>
              </a:ext>
            </a:extLst>
          </p:cNvPr>
          <p:cNvSpPr/>
          <p:nvPr/>
        </p:nvSpPr>
        <p:spPr>
          <a:xfrm>
            <a:off x="0" y="0"/>
            <a:ext cx="12192000" cy="1076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IST 718: Big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301279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25" y="1076770"/>
            <a:ext cx="7294573" cy="770236"/>
          </a:xfrm>
        </p:spPr>
        <p:txBody>
          <a:bodyPr>
            <a:noAutofit/>
          </a:bodyPr>
          <a:lstStyle/>
          <a:p>
            <a:r>
              <a:rPr lang="en-US" dirty="0"/>
              <a:t>Sample of the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115FC2-A3CC-5F48-AE18-398CF723FCD9}"/>
              </a:ext>
            </a:extLst>
          </p:cNvPr>
          <p:cNvSpPr/>
          <p:nvPr/>
        </p:nvSpPr>
        <p:spPr>
          <a:xfrm>
            <a:off x="0" y="0"/>
            <a:ext cx="12192000" cy="1076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IST 718: Big Data Analytics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66454B-2ADF-9841-A02A-5016963AE219}"/>
              </a:ext>
            </a:extLst>
          </p:cNvPr>
          <p:cNvSpPr txBox="1">
            <a:spLocks/>
          </p:cNvSpPr>
          <p:nvPr/>
        </p:nvSpPr>
        <p:spPr>
          <a:xfrm>
            <a:off x="6931786" y="1688631"/>
            <a:ext cx="5172966" cy="468063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System Font Regular"/>
              <a:buChar char="–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Char char="§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System Font Regular"/>
              <a:buChar char="–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compared the number of phrases to the sentiment scores that were assigned to them. </a:t>
            </a:r>
            <a:endParaRPr lang="en-US" sz="1800" b="1" dirty="0"/>
          </a:p>
          <a:p>
            <a:r>
              <a:rPr lang="en-US" sz="1900" dirty="0"/>
              <a:t>As scores 1 and 4 were the least, the score of 2 had the largest upper and lower bounds with exceeding whiskers past the 50 count of assigned phrases as you can see below.</a:t>
            </a:r>
          </a:p>
          <a:p>
            <a:r>
              <a:rPr lang="en-US" sz="1800" dirty="0"/>
              <a:t>Filtering and tokenizing the data was the next step.</a:t>
            </a:r>
          </a:p>
          <a:p>
            <a:r>
              <a:rPr lang="en-US" sz="1800" dirty="0"/>
              <a:t>Tokenizing the data is the process of taking a large quantity of text and dividing into smaller parts.</a:t>
            </a:r>
          </a:p>
          <a:p>
            <a:r>
              <a:rPr lang="en-US" sz="1800" dirty="0"/>
              <a:t>This is an essential piece in classifying the data.</a:t>
            </a:r>
          </a:p>
          <a:p>
            <a:endParaRPr lang="en-US" sz="1400" dirty="0"/>
          </a:p>
        </p:txBody>
      </p:sp>
      <p:pic>
        <p:nvPicPr>
          <p:cNvPr id="9" name="image10.jpg" descr="Chart, box and whisker chart&#10;&#10;Description automatically generated">
            <a:extLst>
              <a:ext uri="{FF2B5EF4-FFF2-40B4-BE49-F238E27FC236}">
                <a16:creationId xmlns:a16="http://schemas.microsoft.com/office/drawing/2014/main" id="{8A0DEC92-66E1-844A-ABF1-C631988C0C53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08814" y="2153540"/>
            <a:ext cx="5687185" cy="370393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63431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Applied Data Science program at the School of Library Science at Syracuse University provides the foundational knowledge necessary to tackle descriptive, inferential, and predictive type problems.</a:t>
            </a:r>
          </a:p>
          <a:p>
            <a:endParaRPr lang="en-US" sz="2400" dirty="0"/>
          </a:p>
          <a:p>
            <a:r>
              <a:rPr lang="en-US" sz="2400" dirty="0"/>
              <a:t>Reports showcased in this Portfolio demonstrates the skills and intent of the program: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Data Administration Concepts &amp; Database Management (IST 659)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Big Data Analytics (IST 718)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Natural Language Processing (IST 664)</a:t>
            </a:r>
          </a:p>
        </p:txBody>
      </p:sp>
    </p:spTree>
    <p:extLst>
      <p:ext uri="{BB962C8B-B14F-4D97-AF65-F5344CB8AC3E}">
        <p14:creationId xmlns:p14="http://schemas.microsoft.com/office/powerpoint/2010/main" val="2178992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25" y="1076770"/>
            <a:ext cx="7294573" cy="770236"/>
          </a:xfrm>
        </p:spPr>
        <p:txBody>
          <a:bodyPr>
            <a:noAutofit/>
          </a:bodyPr>
          <a:lstStyle/>
          <a:p>
            <a:r>
              <a:rPr lang="en-US" dirty="0"/>
              <a:t>Summary on Filtering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115FC2-A3CC-5F48-AE18-398CF723FCD9}"/>
              </a:ext>
            </a:extLst>
          </p:cNvPr>
          <p:cNvSpPr/>
          <p:nvPr/>
        </p:nvSpPr>
        <p:spPr>
          <a:xfrm>
            <a:off x="0" y="0"/>
            <a:ext cx="12192000" cy="1076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IST 718: Big Data Analytics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66454B-2ADF-9841-A02A-5016963AE219}"/>
              </a:ext>
            </a:extLst>
          </p:cNvPr>
          <p:cNvSpPr txBox="1">
            <a:spLocks/>
          </p:cNvSpPr>
          <p:nvPr/>
        </p:nvSpPr>
        <p:spPr>
          <a:xfrm>
            <a:off x="487822" y="5164819"/>
            <a:ext cx="5900327" cy="10099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System Font Regular"/>
              <a:buChar char="–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Char char="§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System Font Regular"/>
              <a:buChar char="–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biggest gain in filtering came from removing </a:t>
            </a:r>
            <a:r>
              <a:rPr lang="en-US" sz="1800" dirty="0" err="1"/>
              <a:t>stopwords</a:t>
            </a:r>
            <a:r>
              <a:rPr lang="en-US" sz="1800" dirty="0"/>
              <a:t>.</a:t>
            </a:r>
          </a:p>
          <a:p>
            <a:r>
              <a:rPr lang="en-US" sz="1800" dirty="0"/>
              <a:t>Each other method helped refine the population.</a:t>
            </a:r>
          </a:p>
          <a:p>
            <a:endParaRPr lang="en-US" sz="1400" dirty="0"/>
          </a:p>
        </p:txBody>
      </p:sp>
      <p:pic>
        <p:nvPicPr>
          <p:cNvPr id="9" name="image6.png" descr="Chart, bar chart&#10;&#10;Description automatically generated">
            <a:extLst>
              <a:ext uri="{FF2B5EF4-FFF2-40B4-BE49-F238E27FC236}">
                <a16:creationId xmlns:a16="http://schemas.microsoft.com/office/drawing/2014/main" id="{04EF4A88-77F3-C946-A94F-F03FC2E818E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35437" y="1609325"/>
            <a:ext cx="7968242" cy="340167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61525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45" y="0"/>
            <a:ext cx="5297680" cy="1014608"/>
          </a:xfrm>
        </p:spPr>
        <p:txBody>
          <a:bodyPr>
            <a:no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4886" y="4319896"/>
            <a:ext cx="4796982" cy="1841621"/>
          </a:xfrm>
        </p:spPr>
        <p:txBody>
          <a:bodyPr>
            <a:normAutofit/>
          </a:bodyPr>
          <a:lstStyle/>
          <a:p>
            <a:r>
              <a:rPr lang="en-US" sz="1800" dirty="0"/>
              <a:t>After building 3 filters, 5 feature engineering, and 2 models ran every permutation of possible experiments.</a:t>
            </a:r>
          </a:p>
          <a:p>
            <a:r>
              <a:rPr lang="en-US" sz="1800" dirty="0"/>
              <a:t>This included 30 different experiments between Bayes NLTK and Random Forest Scikit learn.  </a:t>
            </a:r>
          </a:p>
        </p:txBody>
      </p:sp>
      <p:pic>
        <p:nvPicPr>
          <p:cNvPr id="8" name="image15.png" descr="Chart, bar chart&#10;&#10;Description automatically generated">
            <a:extLst>
              <a:ext uri="{FF2B5EF4-FFF2-40B4-BE49-F238E27FC236}">
                <a16:creationId xmlns:a16="http://schemas.microsoft.com/office/drawing/2014/main" id="{1E00DA4A-9CB9-514F-A655-34406D839FF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2104438" y="931493"/>
            <a:ext cx="8124878" cy="3388403"/>
          </a:xfrm>
          <a:prstGeom prst="rect">
            <a:avLst/>
          </a:prstGeom>
          <a:ln/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360FFB-71F4-0C4E-9216-4A10A1DADB14}"/>
              </a:ext>
            </a:extLst>
          </p:cNvPr>
          <p:cNvSpPr txBox="1">
            <a:spLocks/>
          </p:cNvSpPr>
          <p:nvPr/>
        </p:nvSpPr>
        <p:spPr>
          <a:xfrm>
            <a:off x="5812757" y="4319895"/>
            <a:ext cx="5382234" cy="184162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System Font Regular"/>
              <a:buChar char="–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Char char="§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System Font Regular"/>
              <a:buChar char="–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results ranged from 56% to 44% with each new experiment incrementally improving from the other.  </a:t>
            </a:r>
          </a:p>
          <a:p>
            <a:r>
              <a:rPr lang="en-US" sz="1800" dirty="0"/>
              <a:t>The overall results are still poor with accuracy scores equating to nearly 50/50 shot in predicting the right rating based on comments.</a:t>
            </a:r>
          </a:p>
        </p:txBody>
      </p:sp>
    </p:spTree>
    <p:extLst>
      <p:ext uri="{BB962C8B-B14F-4D97-AF65-F5344CB8AC3E}">
        <p14:creationId xmlns:p14="http://schemas.microsoft.com/office/powerpoint/2010/main" val="1179897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5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99818" y="640082"/>
            <a:ext cx="6848715" cy="2484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Building this model was ground breaking.  At work we have message transcripts and survey scores associated to them.</a:t>
            </a:r>
          </a:p>
          <a:p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all messages have this score as many users don’t fill them out.</a:t>
            </a:r>
          </a:p>
          <a:p>
            <a:r>
              <a:rPr lang="en-US" sz="2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Being able to predict a score would help better serve customers and improve customer service.</a:t>
            </a:r>
          </a:p>
        </p:txBody>
      </p:sp>
      <p:pic>
        <p:nvPicPr>
          <p:cNvPr id="11" name="Content Placeholder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5D14D17D-B559-BE48-8704-810EC0880A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73" b="38858"/>
          <a:stretch/>
        </p:blipFill>
        <p:spPr>
          <a:xfrm>
            <a:off x="4654297" y="3641753"/>
            <a:ext cx="6894236" cy="209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6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5D533-75D5-3944-A304-1D05C8AF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Thoughts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6E2422E-9D50-6C45-8A17-B51D5DE7B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5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90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26" y="1076770"/>
            <a:ext cx="5612296" cy="770236"/>
          </a:xfrm>
        </p:spPr>
        <p:txBody>
          <a:bodyPr>
            <a:no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115FC2-A3CC-5F48-AE18-398CF723FCD9}"/>
              </a:ext>
            </a:extLst>
          </p:cNvPr>
          <p:cNvSpPr/>
          <p:nvPr/>
        </p:nvSpPr>
        <p:spPr>
          <a:xfrm>
            <a:off x="0" y="0"/>
            <a:ext cx="12192000" cy="1076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 Final Thoughts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383295-01D7-3D49-B767-6513399F3D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29243" y="1615834"/>
            <a:ext cx="6332204" cy="4213794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6D3EE4-58CD-5A41-B6D1-B3FC85AAD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0553" y="2009658"/>
            <a:ext cx="5181600" cy="3819970"/>
          </a:xfrm>
        </p:spPr>
        <p:txBody>
          <a:bodyPr>
            <a:noAutofit/>
          </a:bodyPr>
          <a:lstStyle/>
          <a:p>
            <a:r>
              <a:rPr lang="en-US" sz="1800" dirty="0"/>
              <a:t>The path to predicting, using inferential statistics, and descriptive analytics are all exciting ventures to take on.</a:t>
            </a:r>
          </a:p>
          <a:p>
            <a:r>
              <a:rPr lang="en-US" sz="1800" dirty="0"/>
              <a:t>Through filtering, transforming the data, applying multiple engineering techniques, and then modeling the </a:t>
            </a:r>
            <a:r>
              <a:rPr lang="en-US" sz="1800" dirty="0" err="1"/>
              <a:t>featuresets</a:t>
            </a:r>
            <a:r>
              <a:rPr lang="en-US" sz="1800" dirty="0"/>
              <a:t>, a conclusion can be seen.  The power to predict comes at a great price.</a:t>
            </a:r>
          </a:p>
          <a:p>
            <a:r>
              <a:rPr lang="en-US" sz="1800" dirty="0"/>
              <a:t>Throughout the process of building my knowledge the journey was hard, the exercises learned were invaluable, and most importantly the people will never be forgotten. </a:t>
            </a:r>
          </a:p>
        </p:txBody>
      </p:sp>
    </p:spTree>
    <p:extLst>
      <p:ext uri="{BB962C8B-B14F-4D97-AF65-F5344CB8AC3E}">
        <p14:creationId xmlns:p14="http://schemas.microsoft.com/office/powerpoint/2010/main" val="414234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Learning Objectives of the Program</a:t>
            </a:r>
            <a:br>
              <a:rPr lang="en-US" dirty="0"/>
            </a:br>
            <a:r>
              <a:rPr lang="en-US" dirty="0"/>
              <a:t>(Example of Bulleted List Slide)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Describe a broad overview of the major practice areas in data science.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 and organize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patterns in data via visualizations, statistical analysis, and data mining.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alternative strategies based on the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a plan of action to implement the business decisions derived from the analyses.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Demonstrate communication skills regarding data and its analysis for relevant professionals in their organization.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Synthesize the ethical dimensions of data science practice.</a:t>
            </a:r>
          </a:p>
        </p:txBody>
      </p:sp>
    </p:spTree>
    <p:extLst>
      <p:ext uri="{BB962C8B-B14F-4D97-AF65-F5344CB8AC3E}">
        <p14:creationId xmlns:p14="http://schemas.microsoft.com/office/powerpoint/2010/main" val="227699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5D533-75D5-3944-A304-1D05C8AF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IST 659 Data Administration Concepts &amp; Database Management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BCF34E5-A88C-DA4A-9725-062FC3078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 Built Socioeconomic COVID SQL Data Base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6E2422E-9D50-6C45-8A17-B51D5DE7B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5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02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26" y="1076770"/>
            <a:ext cx="5612296" cy="770236"/>
          </a:xfrm>
        </p:spPr>
        <p:txBody>
          <a:bodyPr>
            <a:no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394" y="1847006"/>
            <a:ext cx="5703606" cy="4351338"/>
          </a:xfrm>
        </p:spPr>
        <p:txBody>
          <a:bodyPr>
            <a:normAutofit/>
          </a:bodyPr>
          <a:lstStyle/>
          <a:p>
            <a:r>
              <a:rPr lang="en-US" sz="1800" dirty="0"/>
              <a:t>Database Administration under the guidance of Professor Chad Harper, a research focused database surrounding the socioeconomic impacts of COVID on the American Society.</a:t>
            </a:r>
          </a:p>
          <a:p>
            <a:r>
              <a:rPr lang="en-US" sz="1800" dirty="0"/>
              <a:t>The database included the following:</a:t>
            </a:r>
          </a:p>
          <a:p>
            <a:pPr lvl="1"/>
            <a:r>
              <a:rPr lang="en-US" sz="1400" dirty="0"/>
              <a:t>Daily COVID Cases and Deaths by County.</a:t>
            </a:r>
          </a:p>
          <a:p>
            <a:pPr lvl="1"/>
            <a:r>
              <a:rPr lang="en-US" sz="1400" dirty="0"/>
              <a:t>Census Bureau Data at the ZCTA and County Level with the intention to aggregate up to the County:</a:t>
            </a:r>
          </a:p>
          <a:p>
            <a:pPr lvl="2"/>
            <a:r>
              <a:rPr lang="en-US" sz="1400" dirty="0"/>
              <a:t>Household Median Income</a:t>
            </a:r>
          </a:p>
          <a:p>
            <a:pPr lvl="2"/>
            <a:r>
              <a:rPr lang="en-US" sz="1400" dirty="0"/>
              <a:t>Population</a:t>
            </a:r>
          </a:p>
          <a:p>
            <a:pPr lvl="2"/>
            <a:r>
              <a:rPr lang="en-US" sz="1400" dirty="0"/>
              <a:t>Broken out by Race</a:t>
            </a:r>
          </a:p>
          <a:p>
            <a:pPr lvl="1"/>
            <a:r>
              <a:rPr lang="en-US" sz="1400" dirty="0"/>
              <a:t>A Geo County State Dimensional table in order to aggregate further up when needed.</a:t>
            </a:r>
          </a:p>
          <a:p>
            <a:pPr lvl="1"/>
            <a:endParaRPr lang="en-US" sz="1400" dirty="0"/>
          </a:p>
        </p:txBody>
      </p:sp>
      <p:pic>
        <p:nvPicPr>
          <p:cNvPr id="15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BDD8722A-F998-8B45-92BE-FDB1FE5C62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0" y="1540130"/>
            <a:ext cx="5555534" cy="452194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7115FC2-A3CC-5F48-AE18-398CF723FCD9}"/>
              </a:ext>
            </a:extLst>
          </p:cNvPr>
          <p:cNvSpPr/>
          <p:nvPr/>
        </p:nvSpPr>
        <p:spPr>
          <a:xfrm>
            <a:off x="0" y="0"/>
            <a:ext cx="12192000" cy="1076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 IST 659: Database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304169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25" y="1076770"/>
            <a:ext cx="7294573" cy="770236"/>
          </a:xfrm>
        </p:spPr>
        <p:txBody>
          <a:bodyPr>
            <a:noAutofit/>
          </a:bodyPr>
          <a:lstStyle/>
          <a:p>
            <a:r>
              <a:rPr lang="en-US" dirty="0"/>
              <a:t>Modeling and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393" y="1847006"/>
            <a:ext cx="10571861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 conceptual and Logical model were created to help organize how the data relates to each other.</a:t>
            </a:r>
          </a:p>
          <a:p>
            <a:r>
              <a:rPr lang="en-US" sz="1800" dirty="0"/>
              <a:t>This is also known as an Entity Relationship Diagram and is useful to visualize the Database architecture.</a:t>
            </a:r>
          </a:p>
          <a:p>
            <a:r>
              <a:rPr lang="en-US" sz="1800" dirty="0"/>
              <a:t>The database included the following:</a:t>
            </a:r>
          </a:p>
          <a:p>
            <a:pPr lvl="1"/>
            <a:r>
              <a:rPr lang="en-US" sz="1400" dirty="0"/>
              <a:t>Daily COVID Cases and Deaths by County.</a:t>
            </a:r>
          </a:p>
          <a:p>
            <a:pPr lvl="1"/>
            <a:r>
              <a:rPr lang="en-US" sz="1400" dirty="0"/>
              <a:t>Census Bureau Data at the ZCTA and County Level with the intention to aggregate up to the County:</a:t>
            </a:r>
          </a:p>
          <a:p>
            <a:pPr lvl="2"/>
            <a:r>
              <a:rPr lang="en-US" sz="1400" dirty="0"/>
              <a:t>Household Median Income</a:t>
            </a:r>
          </a:p>
          <a:p>
            <a:pPr lvl="2"/>
            <a:r>
              <a:rPr lang="en-US" sz="1400" dirty="0"/>
              <a:t>Population</a:t>
            </a:r>
          </a:p>
          <a:p>
            <a:pPr lvl="2"/>
            <a:r>
              <a:rPr lang="en-US" sz="1400" dirty="0"/>
              <a:t>Broken out by Race</a:t>
            </a:r>
          </a:p>
          <a:p>
            <a:pPr lvl="1"/>
            <a:r>
              <a:rPr lang="en-US" sz="1400" dirty="0"/>
              <a:t>A Geo County State Dimensional table in order to aggregate further up when needed.</a:t>
            </a:r>
          </a:p>
          <a:p>
            <a:r>
              <a:rPr lang="en-US" sz="1800" dirty="0"/>
              <a:t>With the ERD in mind, SQL code was written to execute the overall objective of the database architecture. The Data was then loaded via SQL server.</a:t>
            </a:r>
          </a:p>
          <a:p>
            <a:pPr lvl="1"/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115FC2-A3CC-5F48-AE18-398CF723FCD9}"/>
              </a:ext>
            </a:extLst>
          </p:cNvPr>
          <p:cNvSpPr/>
          <p:nvPr/>
        </p:nvSpPr>
        <p:spPr>
          <a:xfrm>
            <a:off x="0" y="0"/>
            <a:ext cx="12192000" cy="1076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 IST 659: Database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3498070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25" y="1076770"/>
            <a:ext cx="7294573" cy="770236"/>
          </a:xfrm>
        </p:spPr>
        <p:txBody>
          <a:bodyPr>
            <a:noAutofit/>
          </a:bodyPr>
          <a:lstStyle/>
          <a:p>
            <a:r>
              <a:rPr lang="en-US" dirty="0"/>
              <a:t>Sample of the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115FC2-A3CC-5F48-AE18-398CF723FCD9}"/>
              </a:ext>
            </a:extLst>
          </p:cNvPr>
          <p:cNvSpPr/>
          <p:nvPr/>
        </p:nvSpPr>
        <p:spPr>
          <a:xfrm>
            <a:off x="0" y="0"/>
            <a:ext cx="12192000" cy="1076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 IST 659: Database Administration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C9275D75-78A3-1A47-A7B1-0703C55430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1322" y="1885424"/>
            <a:ext cx="3531057" cy="1407484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6400A2F9-4075-F947-8348-3FE9FCC6E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22" y="3429000"/>
            <a:ext cx="3968597" cy="1478045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91F981-1A11-A440-8763-CE2A05594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21" y="5010995"/>
            <a:ext cx="4304055" cy="116784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66454B-2ADF-9841-A02A-5016963AE219}"/>
              </a:ext>
            </a:extLst>
          </p:cNvPr>
          <p:cNvSpPr txBox="1">
            <a:spLocks/>
          </p:cNvSpPr>
          <p:nvPr/>
        </p:nvSpPr>
        <p:spPr>
          <a:xfrm>
            <a:off x="5750351" y="1517715"/>
            <a:ext cx="5900327" cy="468063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System Font Regular"/>
              <a:buChar char="–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Char char="§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System Font Regular"/>
              <a:buChar char="–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On the right hand side is a direct look into the Database using SQL.</a:t>
            </a:r>
          </a:p>
          <a:p>
            <a:r>
              <a:rPr lang="en-US" sz="1800" dirty="0"/>
              <a:t>The first output shows, by ZCTA the household median income, along with an ID for county in order to join up on COVID data.</a:t>
            </a:r>
          </a:p>
          <a:p>
            <a:r>
              <a:rPr lang="en-US" sz="1800" dirty="0"/>
              <a:t>The second output shows Census data by population and broken out by age.  A factor to identify how different areas were affected by COVID.</a:t>
            </a:r>
          </a:p>
          <a:p>
            <a:r>
              <a:rPr lang="en-US" sz="1800" dirty="0"/>
              <a:t>The third output shows the population by Race.  Another factor in identifying how different areas were affected by COVID.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6545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25" y="1076770"/>
            <a:ext cx="7294573" cy="770236"/>
          </a:xfrm>
        </p:spPr>
        <p:txBody>
          <a:bodyPr>
            <a:noAutofit/>
          </a:bodyPr>
          <a:lstStyle/>
          <a:p>
            <a:r>
              <a:rPr lang="en-US" dirty="0"/>
              <a:t>Reporting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115FC2-A3CC-5F48-AE18-398CF723FCD9}"/>
              </a:ext>
            </a:extLst>
          </p:cNvPr>
          <p:cNvSpPr/>
          <p:nvPr/>
        </p:nvSpPr>
        <p:spPr>
          <a:xfrm>
            <a:off x="0" y="0"/>
            <a:ext cx="12192000" cy="1076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 IST 659: Database Administration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66454B-2ADF-9841-A02A-5016963AE219}"/>
              </a:ext>
            </a:extLst>
          </p:cNvPr>
          <p:cNvSpPr txBox="1">
            <a:spLocks/>
          </p:cNvSpPr>
          <p:nvPr/>
        </p:nvSpPr>
        <p:spPr>
          <a:xfrm>
            <a:off x="6363093" y="1280297"/>
            <a:ext cx="5900327" cy="179035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System Font Regular"/>
              <a:buChar char="–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Char char="§"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System Font Regular"/>
              <a:buChar char="–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 was used on the reporting side to plug directly into the newly created database and extract information.</a:t>
            </a:r>
          </a:p>
          <a:p>
            <a:r>
              <a:rPr lang="en-US" sz="1800" dirty="0"/>
              <a:t>Then Ggplot2, an R package, was used to visualize the data.</a:t>
            </a:r>
          </a:p>
          <a:p>
            <a:endParaRPr lang="en-US" sz="1400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6B58AD1C-6B35-9942-9686-5E65A7049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019" y="2869601"/>
            <a:ext cx="5789163" cy="3356961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E0F77968-8888-774E-8045-84D5C1A96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36" y="1768207"/>
            <a:ext cx="5174198" cy="42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8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7" y="275808"/>
            <a:ext cx="5297680" cy="1014608"/>
          </a:xfrm>
        </p:spPr>
        <p:txBody>
          <a:bodyPr>
            <a:noAutofit/>
          </a:bodyPr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8360" y="1594889"/>
            <a:ext cx="5964253" cy="435105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I have worked with databases now for 9 years and at first, I was under the impression that I would only get a little out of this class.   In short, I was wrong.</a:t>
            </a:r>
          </a:p>
          <a:p>
            <a:r>
              <a:rPr lang="en-US" dirty="0"/>
              <a:t>From Logical and Conceptual Models to Normal Form and then creating functions and procedures, I’m able to really approach database tasks and problems more efficiently and intelligently.</a:t>
            </a:r>
          </a:p>
          <a:p>
            <a:r>
              <a:rPr lang="en-US" dirty="0"/>
              <a:t>For example, I would have skipped the modeling phase, dodged the normal form exercise and began grabbing data to put into tables prior to this class.  </a:t>
            </a:r>
          </a:p>
          <a:p>
            <a:r>
              <a:rPr lang="en-US" dirty="0"/>
              <a:t>I would have ended up spending an exorbitant amount of time fixing my table, making mistakes when doing analytics, and had to update multiple tables with the same data.  Something I could have done better is understanding the COVID data.  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CD62D20-E21A-D046-957A-EA3505760E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3537" y="365404"/>
            <a:ext cx="4678262" cy="5811278"/>
          </a:xfrm>
        </p:spPr>
      </p:pic>
    </p:spTree>
    <p:extLst>
      <p:ext uri="{BB962C8B-B14F-4D97-AF65-F5344CB8AC3E}">
        <p14:creationId xmlns:p14="http://schemas.microsoft.com/office/powerpoint/2010/main" val="3016833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yracuse University Color Palette">
      <a:dk1>
        <a:srgbClr val="3F403F"/>
      </a:dk1>
      <a:lt1>
        <a:srgbClr val="FFFFFF"/>
      </a:lt1>
      <a:dk2>
        <a:srgbClr val="F76900"/>
      </a:dk2>
      <a:lt2>
        <a:srgbClr val="ADB3B8"/>
      </a:lt2>
      <a:accent1>
        <a:srgbClr val="000E54"/>
      </a:accent1>
      <a:accent2>
        <a:srgbClr val="FF431B"/>
      </a:accent2>
      <a:accent3>
        <a:srgbClr val="FF8E00"/>
      </a:accent3>
      <a:accent4>
        <a:srgbClr val="203299"/>
      </a:accent4>
      <a:accent5>
        <a:srgbClr val="2B72D7"/>
      </a:accent5>
      <a:accent6>
        <a:srgbClr val="F76900"/>
      </a:accent6>
      <a:hlink>
        <a:srgbClr val="D74100"/>
      </a:hlink>
      <a:folHlink>
        <a:srgbClr val="D7410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9402</TotalTime>
  <Words>1754</Words>
  <Application>Microsoft Macintosh PowerPoint</Application>
  <PresentationFormat>Widescreen</PresentationFormat>
  <Paragraphs>137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Consolas</vt:lpstr>
      <vt:lpstr>Sherman Sans</vt:lpstr>
      <vt:lpstr>Sherman Sans Book</vt:lpstr>
      <vt:lpstr>Sherman Serif Book</vt:lpstr>
      <vt:lpstr>System Font Regular</vt:lpstr>
      <vt:lpstr>Verdana</vt:lpstr>
      <vt:lpstr>Wingdings</vt:lpstr>
      <vt:lpstr>Office Theme</vt:lpstr>
      <vt:lpstr>Masters of Science Applied Data Science Portfolio Milestone</vt:lpstr>
      <vt:lpstr>Introduction</vt:lpstr>
      <vt:lpstr>The Learning Objectives of the Program (Example of Bulleted List Slide)</vt:lpstr>
      <vt:lpstr>IST 659 Data Administration Concepts &amp; Database Management</vt:lpstr>
      <vt:lpstr>Introduction</vt:lpstr>
      <vt:lpstr>Modeling and Deployment</vt:lpstr>
      <vt:lpstr>Sample of the Data</vt:lpstr>
      <vt:lpstr>Reporting</vt:lpstr>
      <vt:lpstr>Reflection</vt:lpstr>
      <vt:lpstr>IST 718 Big Data Analytics</vt:lpstr>
      <vt:lpstr>Introduction</vt:lpstr>
      <vt:lpstr>OSEMi</vt:lpstr>
      <vt:lpstr>Sample of the Data</vt:lpstr>
      <vt:lpstr>Reporting</vt:lpstr>
      <vt:lpstr>Reflection</vt:lpstr>
      <vt:lpstr>IST 664 Natural Language Processing</vt:lpstr>
      <vt:lpstr>Introduction</vt:lpstr>
      <vt:lpstr>Reviewing The Data</vt:lpstr>
      <vt:lpstr>Sample of the Data</vt:lpstr>
      <vt:lpstr>Summary on Filtering</vt:lpstr>
      <vt:lpstr>Results</vt:lpstr>
      <vt:lpstr>Reflection</vt:lpstr>
      <vt:lpstr>Final Thoughts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Hubert De La Vega</dc:creator>
  <cp:lastModifiedBy>Daniel Caley</cp:lastModifiedBy>
  <cp:revision>159</cp:revision>
  <dcterms:created xsi:type="dcterms:W3CDTF">2019-07-05T14:23:44Z</dcterms:created>
  <dcterms:modified xsi:type="dcterms:W3CDTF">2022-03-18T03:01:21Z</dcterms:modified>
</cp:coreProperties>
</file>